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80" r:id="rId2"/>
    <p:sldId id="259" r:id="rId3"/>
    <p:sldId id="281" r:id="rId4"/>
    <p:sldId id="282" r:id="rId5"/>
    <p:sldId id="283" r:id="rId6"/>
    <p:sldId id="264" r:id="rId7"/>
    <p:sldId id="265" r:id="rId8"/>
    <p:sldId id="266" r:id="rId9"/>
    <p:sldId id="267" r:id="rId10"/>
    <p:sldId id="278" r:id="rId11"/>
    <p:sldId id="261" r:id="rId12"/>
    <p:sldId id="279" r:id="rId13"/>
    <p:sldId id="284" r:id="rId14"/>
    <p:sldId id="285" r:id="rId15"/>
    <p:sldId id="286" r:id="rId16"/>
    <p:sldId id="268" r:id="rId17"/>
    <p:sldId id="287" r:id="rId18"/>
    <p:sldId id="289" r:id="rId19"/>
    <p:sldId id="291" r:id="rId20"/>
    <p:sldId id="290" r:id="rId21"/>
    <p:sldId id="269" r:id="rId22"/>
    <p:sldId id="292" r:id="rId23"/>
    <p:sldId id="270" r:id="rId24"/>
    <p:sldId id="294" r:id="rId25"/>
    <p:sldId id="271" r:id="rId26"/>
    <p:sldId id="293" r:id="rId27"/>
    <p:sldId id="295" r:id="rId28"/>
    <p:sldId id="272" r:id="rId29"/>
    <p:sldId id="296" r:id="rId30"/>
    <p:sldId id="297" r:id="rId31"/>
    <p:sldId id="273" r:id="rId32"/>
    <p:sldId id="298" r:id="rId33"/>
    <p:sldId id="299" r:id="rId34"/>
    <p:sldId id="307" r:id="rId35"/>
    <p:sldId id="300" r:id="rId36"/>
    <p:sldId id="301" r:id="rId37"/>
    <p:sldId id="302" r:id="rId38"/>
    <p:sldId id="304" r:id="rId39"/>
    <p:sldId id="303" r:id="rId40"/>
    <p:sldId id="305" r:id="rId41"/>
    <p:sldId id="306" r:id="rId42"/>
    <p:sldId id="275" r:id="rId43"/>
    <p:sldId id="276" r:id="rId44"/>
    <p:sldId id="26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94676"/>
  </p:normalViewPr>
  <p:slideViewPr>
    <p:cSldViewPr snapToGrid="0" snapToObjects="1">
      <p:cViewPr varScale="1">
        <p:scale>
          <a:sx n="47" d="100"/>
          <a:sy n="47" d="100"/>
        </p:scale>
        <p:origin x="867" y="4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ka-GE"/>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ფსიქიატრები</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7546-FD42-BC19-DF6112757B33}"/>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7546-FD42-BC19-DF6112757B3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ka-GE"/>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არსებული</c:v>
                </c:pt>
                <c:pt idx="1">
                  <c:v>დანაკლისი</c:v>
                </c:pt>
              </c:strCache>
            </c:strRef>
          </c:cat>
          <c:val>
            <c:numRef>
              <c:f>Sheet1!$B$2:$B$3</c:f>
              <c:numCache>
                <c:formatCode>General</c:formatCode>
                <c:ptCount val="2"/>
                <c:pt idx="0">
                  <c:v>38</c:v>
                </c:pt>
                <c:pt idx="1">
                  <c:v>16</c:v>
                </c:pt>
              </c:numCache>
            </c:numRef>
          </c:val>
          <c:extLst>
            <c:ext xmlns:c16="http://schemas.microsoft.com/office/drawing/2014/chart" uri="{C3380CC4-5D6E-409C-BE32-E72D297353CC}">
              <c16:uniqueId val="{00000000-9239-5242-9189-2B602D22EC5D}"/>
            </c:ext>
          </c:extLst>
        </c:ser>
        <c:dLbls>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ka-G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ka-G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ka-GE"/>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ექთნები</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71E1-AC46-BD33-F72B0B28AB34}"/>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71E1-AC46-BD33-F72B0B28AB3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ka-GE"/>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არსებული</c:v>
                </c:pt>
                <c:pt idx="1">
                  <c:v>დანაკლისი</c:v>
                </c:pt>
              </c:strCache>
            </c:strRef>
          </c:cat>
          <c:val>
            <c:numRef>
              <c:f>Sheet1!$B$2:$B$3</c:f>
              <c:numCache>
                <c:formatCode>General</c:formatCode>
                <c:ptCount val="2"/>
                <c:pt idx="0">
                  <c:v>55</c:v>
                </c:pt>
                <c:pt idx="1">
                  <c:v>24</c:v>
                </c:pt>
              </c:numCache>
            </c:numRef>
          </c:val>
          <c:extLst>
            <c:ext xmlns:c16="http://schemas.microsoft.com/office/drawing/2014/chart" uri="{C3380CC4-5D6E-409C-BE32-E72D297353CC}">
              <c16:uniqueId val="{00000000-E9E9-2F48-B360-B9D7A5F0D819}"/>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ka-G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ka-G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ka-GE"/>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ფსიქოლოგები/სოციალური მუშაკები</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82AD-8142-967B-3638ED0B8822}"/>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82AD-8142-967B-3638ED0B882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ka-GE"/>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არსებული</c:v>
                </c:pt>
                <c:pt idx="1">
                  <c:v>დანაკლისი</c:v>
                </c:pt>
              </c:strCache>
            </c:strRef>
          </c:cat>
          <c:val>
            <c:numRef>
              <c:f>Sheet1!$B$2:$B$3</c:f>
              <c:numCache>
                <c:formatCode>General</c:formatCode>
                <c:ptCount val="2"/>
                <c:pt idx="0">
                  <c:v>15</c:v>
                </c:pt>
                <c:pt idx="1">
                  <c:v>8</c:v>
                </c:pt>
              </c:numCache>
            </c:numRef>
          </c:val>
          <c:extLst>
            <c:ext xmlns:c16="http://schemas.microsoft.com/office/drawing/2014/chart" uri="{C3380CC4-5D6E-409C-BE32-E72D297353CC}">
              <c16:uniqueId val="{00000000-E09C-A746-BB41-D325353B52CB}"/>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ka-G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ka-G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418C6-B74B-984C-A7DE-D19654695E4C}" type="datetimeFigureOut">
              <a:rPr lang="en-US" smtClean="0"/>
              <a:t>6/7/2018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FDFD9F-9794-DD43-8FDA-85925C716835}" type="slidenum">
              <a:rPr lang="en-US" smtClean="0"/>
              <a:t>‹#›</a:t>
            </a:fld>
            <a:endParaRPr lang="en-US"/>
          </a:p>
        </p:txBody>
      </p:sp>
    </p:spTree>
    <p:extLst>
      <p:ext uri="{BB962C8B-B14F-4D97-AF65-F5344CB8AC3E}">
        <p14:creationId xmlns:p14="http://schemas.microsoft.com/office/powerpoint/2010/main" val="1585111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FDFD9F-9794-DD43-8FDA-85925C716835}" type="slidenum">
              <a:rPr lang="en-US" smtClean="0"/>
              <a:t>10</a:t>
            </a:fld>
            <a:endParaRPr lang="en-US"/>
          </a:p>
        </p:txBody>
      </p:sp>
    </p:spTree>
    <p:extLst>
      <p:ext uri="{BB962C8B-B14F-4D97-AF65-F5344CB8AC3E}">
        <p14:creationId xmlns:p14="http://schemas.microsoft.com/office/powerpoint/2010/main" val="1826412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a-GE" sz="1200" kern="1200" dirty="0">
                <a:solidFill>
                  <a:schemeClr val="tx1"/>
                </a:solidFill>
                <a:effectLst/>
                <a:latin typeface="+mn-lt"/>
                <a:ea typeface="+mn-ea"/>
                <a:cs typeface="+mn-cs"/>
              </a:rPr>
              <a:t>იმერეთის საერთო საწოლფონდიდან, რომელიც შეადგენს 575 საწოლს (საიდანაც 525 ქუტირის ფჯ ცენტრშია, ხოლო 30 საწოლი ქუთაისის ფჯ ცენტრშია) 280 საწოლი სამედიცინო ექსპერტიზის საწოლებია.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BFDFD9F-9794-DD43-8FDA-85925C716835}" type="slidenum">
              <a:rPr lang="en-US" smtClean="0"/>
              <a:t>25</a:t>
            </a:fld>
            <a:endParaRPr lang="en-US"/>
          </a:p>
        </p:txBody>
      </p:sp>
    </p:spTree>
    <p:extLst>
      <p:ext uri="{BB962C8B-B14F-4D97-AF65-F5344CB8AC3E}">
        <p14:creationId xmlns:p14="http://schemas.microsoft.com/office/powerpoint/2010/main" val="509775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47317-9C8C-8A4E-BB9F-4E79B84B3C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9A572C-A66C-5F43-9118-D78A10B4A0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EDE489-C91A-6C43-9964-6E267A789EE0}"/>
              </a:ext>
            </a:extLst>
          </p:cNvPr>
          <p:cNvSpPr>
            <a:spLocks noGrp="1"/>
          </p:cNvSpPr>
          <p:nvPr>
            <p:ph type="dt" sz="half" idx="10"/>
          </p:nvPr>
        </p:nvSpPr>
        <p:spPr/>
        <p:txBody>
          <a:bodyPr/>
          <a:lstStyle/>
          <a:p>
            <a:fld id="{421FDE35-AB22-4645-B9C0-6A3278A52F3D}" type="datetimeFigureOut">
              <a:rPr lang="en-US" smtClean="0"/>
              <a:t>6/7/2018</a:t>
            </a:fld>
            <a:endParaRPr lang="en-US"/>
          </a:p>
        </p:txBody>
      </p:sp>
      <p:sp>
        <p:nvSpPr>
          <p:cNvPr id="5" name="Footer Placeholder 4">
            <a:extLst>
              <a:ext uri="{FF2B5EF4-FFF2-40B4-BE49-F238E27FC236}">
                <a16:creationId xmlns:a16="http://schemas.microsoft.com/office/drawing/2014/main" id="{4BEF66E1-C97C-624D-B36D-1D89C37615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F7A600-FDC3-3E4B-9844-1CAC2C1E55C6}"/>
              </a:ext>
            </a:extLst>
          </p:cNvPr>
          <p:cNvSpPr>
            <a:spLocks noGrp="1"/>
          </p:cNvSpPr>
          <p:nvPr>
            <p:ph type="sldNum" sz="quarter" idx="12"/>
          </p:nvPr>
        </p:nvSpPr>
        <p:spPr/>
        <p:txBody>
          <a:bodyPr/>
          <a:lstStyle/>
          <a:p>
            <a:fld id="{7B35C828-F9A5-1048-8F83-9B41C6D0D705}" type="slidenum">
              <a:rPr lang="en-US" smtClean="0"/>
              <a:t>‹#›</a:t>
            </a:fld>
            <a:endParaRPr lang="en-US"/>
          </a:p>
        </p:txBody>
      </p:sp>
    </p:spTree>
    <p:extLst>
      <p:ext uri="{BB962C8B-B14F-4D97-AF65-F5344CB8AC3E}">
        <p14:creationId xmlns:p14="http://schemas.microsoft.com/office/powerpoint/2010/main" val="3107292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5701E-C540-E14B-9A3A-61A937AEE3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24C505-D3A1-BC48-B279-C2813524422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7FD5C9-6E13-E542-9EA6-2F696F5165B3}"/>
              </a:ext>
            </a:extLst>
          </p:cNvPr>
          <p:cNvSpPr>
            <a:spLocks noGrp="1"/>
          </p:cNvSpPr>
          <p:nvPr>
            <p:ph type="dt" sz="half" idx="10"/>
          </p:nvPr>
        </p:nvSpPr>
        <p:spPr/>
        <p:txBody>
          <a:bodyPr/>
          <a:lstStyle/>
          <a:p>
            <a:fld id="{421FDE35-AB22-4645-B9C0-6A3278A52F3D}" type="datetimeFigureOut">
              <a:rPr lang="en-US" smtClean="0"/>
              <a:t>6/7/2018</a:t>
            </a:fld>
            <a:endParaRPr lang="en-US"/>
          </a:p>
        </p:txBody>
      </p:sp>
      <p:sp>
        <p:nvSpPr>
          <p:cNvPr id="5" name="Footer Placeholder 4">
            <a:extLst>
              <a:ext uri="{FF2B5EF4-FFF2-40B4-BE49-F238E27FC236}">
                <a16:creationId xmlns:a16="http://schemas.microsoft.com/office/drawing/2014/main" id="{A1A066B0-A4CB-3D46-A039-33EE44FEA5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7CAAF-439C-A94F-921D-5D8BD8BC907F}"/>
              </a:ext>
            </a:extLst>
          </p:cNvPr>
          <p:cNvSpPr>
            <a:spLocks noGrp="1"/>
          </p:cNvSpPr>
          <p:nvPr>
            <p:ph type="sldNum" sz="quarter" idx="12"/>
          </p:nvPr>
        </p:nvSpPr>
        <p:spPr/>
        <p:txBody>
          <a:bodyPr/>
          <a:lstStyle/>
          <a:p>
            <a:fld id="{7B35C828-F9A5-1048-8F83-9B41C6D0D705}" type="slidenum">
              <a:rPr lang="en-US" smtClean="0"/>
              <a:t>‹#›</a:t>
            </a:fld>
            <a:endParaRPr lang="en-US"/>
          </a:p>
        </p:txBody>
      </p:sp>
    </p:spTree>
    <p:extLst>
      <p:ext uri="{BB962C8B-B14F-4D97-AF65-F5344CB8AC3E}">
        <p14:creationId xmlns:p14="http://schemas.microsoft.com/office/powerpoint/2010/main" val="1089837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D04CEE-CB5B-5243-878E-32FA002CBE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C09C16-DF64-F649-AE1D-85CC6F4582D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6031CC-F53B-344C-9EC4-B2F4504D1EA2}"/>
              </a:ext>
            </a:extLst>
          </p:cNvPr>
          <p:cNvSpPr>
            <a:spLocks noGrp="1"/>
          </p:cNvSpPr>
          <p:nvPr>
            <p:ph type="dt" sz="half" idx="10"/>
          </p:nvPr>
        </p:nvSpPr>
        <p:spPr/>
        <p:txBody>
          <a:bodyPr/>
          <a:lstStyle/>
          <a:p>
            <a:fld id="{421FDE35-AB22-4645-B9C0-6A3278A52F3D}" type="datetimeFigureOut">
              <a:rPr lang="en-US" smtClean="0"/>
              <a:t>6/7/2018</a:t>
            </a:fld>
            <a:endParaRPr lang="en-US"/>
          </a:p>
        </p:txBody>
      </p:sp>
      <p:sp>
        <p:nvSpPr>
          <p:cNvPr id="5" name="Footer Placeholder 4">
            <a:extLst>
              <a:ext uri="{FF2B5EF4-FFF2-40B4-BE49-F238E27FC236}">
                <a16:creationId xmlns:a16="http://schemas.microsoft.com/office/drawing/2014/main" id="{6DFA2C51-0780-824E-A578-C4052B8C0D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763236-A7B1-1048-AD2F-9A2A6311138E}"/>
              </a:ext>
            </a:extLst>
          </p:cNvPr>
          <p:cNvSpPr>
            <a:spLocks noGrp="1"/>
          </p:cNvSpPr>
          <p:nvPr>
            <p:ph type="sldNum" sz="quarter" idx="12"/>
          </p:nvPr>
        </p:nvSpPr>
        <p:spPr/>
        <p:txBody>
          <a:bodyPr/>
          <a:lstStyle/>
          <a:p>
            <a:fld id="{7B35C828-F9A5-1048-8F83-9B41C6D0D705}" type="slidenum">
              <a:rPr lang="en-US" smtClean="0"/>
              <a:t>‹#›</a:t>
            </a:fld>
            <a:endParaRPr lang="en-US"/>
          </a:p>
        </p:txBody>
      </p:sp>
    </p:spTree>
    <p:extLst>
      <p:ext uri="{BB962C8B-B14F-4D97-AF65-F5344CB8AC3E}">
        <p14:creationId xmlns:p14="http://schemas.microsoft.com/office/powerpoint/2010/main" val="3897429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CEA24-B33A-0641-A356-52DA0C68F5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CF377D-B3F2-3B47-B858-400BBC2D0C1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16EF64-BAED-D047-AC07-8DA959AB36DB}"/>
              </a:ext>
            </a:extLst>
          </p:cNvPr>
          <p:cNvSpPr>
            <a:spLocks noGrp="1"/>
          </p:cNvSpPr>
          <p:nvPr>
            <p:ph type="dt" sz="half" idx="10"/>
          </p:nvPr>
        </p:nvSpPr>
        <p:spPr/>
        <p:txBody>
          <a:bodyPr/>
          <a:lstStyle/>
          <a:p>
            <a:fld id="{421FDE35-AB22-4645-B9C0-6A3278A52F3D}" type="datetimeFigureOut">
              <a:rPr lang="en-US" smtClean="0"/>
              <a:t>6/7/2018</a:t>
            </a:fld>
            <a:endParaRPr lang="en-US"/>
          </a:p>
        </p:txBody>
      </p:sp>
      <p:sp>
        <p:nvSpPr>
          <p:cNvPr id="5" name="Footer Placeholder 4">
            <a:extLst>
              <a:ext uri="{FF2B5EF4-FFF2-40B4-BE49-F238E27FC236}">
                <a16:creationId xmlns:a16="http://schemas.microsoft.com/office/drawing/2014/main" id="{CA312C06-BD32-264A-8386-3CBB2EFEA1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1C993F-3F9F-364B-A37D-0F78954AAAF2}"/>
              </a:ext>
            </a:extLst>
          </p:cNvPr>
          <p:cNvSpPr>
            <a:spLocks noGrp="1"/>
          </p:cNvSpPr>
          <p:nvPr>
            <p:ph type="sldNum" sz="quarter" idx="12"/>
          </p:nvPr>
        </p:nvSpPr>
        <p:spPr/>
        <p:txBody>
          <a:bodyPr/>
          <a:lstStyle/>
          <a:p>
            <a:fld id="{7B35C828-F9A5-1048-8F83-9B41C6D0D705}" type="slidenum">
              <a:rPr lang="en-US" smtClean="0"/>
              <a:t>‹#›</a:t>
            </a:fld>
            <a:endParaRPr lang="en-US"/>
          </a:p>
        </p:txBody>
      </p:sp>
    </p:spTree>
    <p:extLst>
      <p:ext uri="{BB962C8B-B14F-4D97-AF65-F5344CB8AC3E}">
        <p14:creationId xmlns:p14="http://schemas.microsoft.com/office/powerpoint/2010/main" val="196684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52948-C0D6-1142-B3A9-4B330E69BB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3BE717-0AA8-4945-A91D-50B5749775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53E8E5-1583-624A-B38E-0B2B3E5245AE}"/>
              </a:ext>
            </a:extLst>
          </p:cNvPr>
          <p:cNvSpPr>
            <a:spLocks noGrp="1"/>
          </p:cNvSpPr>
          <p:nvPr>
            <p:ph type="dt" sz="half" idx="10"/>
          </p:nvPr>
        </p:nvSpPr>
        <p:spPr/>
        <p:txBody>
          <a:bodyPr/>
          <a:lstStyle/>
          <a:p>
            <a:fld id="{421FDE35-AB22-4645-B9C0-6A3278A52F3D}" type="datetimeFigureOut">
              <a:rPr lang="en-US" smtClean="0"/>
              <a:t>6/7/2018</a:t>
            </a:fld>
            <a:endParaRPr lang="en-US"/>
          </a:p>
        </p:txBody>
      </p:sp>
      <p:sp>
        <p:nvSpPr>
          <p:cNvPr id="5" name="Footer Placeholder 4">
            <a:extLst>
              <a:ext uri="{FF2B5EF4-FFF2-40B4-BE49-F238E27FC236}">
                <a16:creationId xmlns:a16="http://schemas.microsoft.com/office/drawing/2014/main" id="{2F7FE4FE-859B-564F-A516-5FBD55B40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D9A6F9-DC79-FA49-ADA6-BF82552BFA24}"/>
              </a:ext>
            </a:extLst>
          </p:cNvPr>
          <p:cNvSpPr>
            <a:spLocks noGrp="1"/>
          </p:cNvSpPr>
          <p:nvPr>
            <p:ph type="sldNum" sz="quarter" idx="12"/>
          </p:nvPr>
        </p:nvSpPr>
        <p:spPr/>
        <p:txBody>
          <a:bodyPr/>
          <a:lstStyle/>
          <a:p>
            <a:fld id="{7B35C828-F9A5-1048-8F83-9B41C6D0D705}" type="slidenum">
              <a:rPr lang="en-US" smtClean="0"/>
              <a:t>‹#›</a:t>
            </a:fld>
            <a:endParaRPr lang="en-US"/>
          </a:p>
        </p:txBody>
      </p:sp>
    </p:spTree>
    <p:extLst>
      <p:ext uri="{BB962C8B-B14F-4D97-AF65-F5344CB8AC3E}">
        <p14:creationId xmlns:p14="http://schemas.microsoft.com/office/powerpoint/2010/main" val="1062095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0FA8D-5F2D-AE48-80CB-0B6608FC34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61B9AC-9BFD-114C-BE74-B230F6A7CC0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E1A6DA-7EB9-694D-88BD-B6C268730BD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E4E879-B0FC-3D48-9DEF-DE3E06711AF3}"/>
              </a:ext>
            </a:extLst>
          </p:cNvPr>
          <p:cNvSpPr>
            <a:spLocks noGrp="1"/>
          </p:cNvSpPr>
          <p:nvPr>
            <p:ph type="dt" sz="half" idx="10"/>
          </p:nvPr>
        </p:nvSpPr>
        <p:spPr/>
        <p:txBody>
          <a:bodyPr/>
          <a:lstStyle/>
          <a:p>
            <a:fld id="{421FDE35-AB22-4645-B9C0-6A3278A52F3D}" type="datetimeFigureOut">
              <a:rPr lang="en-US" smtClean="0"/>
              <a:t>6/7/2018</a:t>
            </a:fld>
            <a:endParaRPr lang="en-US"/>
          </a:p>
        </p:txBody>
      </p:sp>
      <p:sp>
        <p:nvSpPr>
          <p:cNvPr id="6" name="Footer Placeholder 5">
            <a:extLst>
              <a:ext uri="{FF2B5EF4-FFF2-40B4-BE49-F238E27FC236}">
                <a16:creationId xmlns:a16="http://schemas.microsoft.com/office/drawing/2014/main" id="{94824B63-ECA7-994F-A76E-67E12A5DDC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977835-C984-2B4E-92D7-DA9BE31FBC0A}"/>
              </a:ext>
            </a:extLst>
          </p:cNvPr>
          <p:cNvSpPr>
            <a:spLocks noGrp="1"/>
          </p:cNvSpPr>
          <p:nvPr>
            <p:ph type="sldNum" sz="quarter" idx="12"/>
          </p:nvPr>
        </p:nvSpPr>
        <p:spPr/>
        <p:txBody>
          <a:bodyPr/>
          <a:lstStyle/>
          <a:p>
            <a:fld id="{7B35C828-F9A5-1048-8F83-9B41C6D0D705}" type="slidenum">
              <a:rPr lang="en-US" smtClean="0"/>
              <a:t>‹#›</a:t>
            </a:fld>
            <a:endParaRPr lang="en-US"/>
          </a:p>
        </p:txBody>
      </p:sp>
    </p:spTree>
    <p:extLst>
      <p:ext uri="{BB962C8B-B14F-4D97-AF65-F5344CB8AC3E}">
        <p14:creationId xmlns:p14="http://schemas.microsoft.com/office/powerpoint/2010/main" val="3677536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6FC3A-FD7D-CF4B-9B4E-7B66E1DC852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FE7545-3BDA-5E4B-9E25-EA1E2F6DC0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75ACB4D-96DD-B24F-8B36-C1DF8A96DFA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9C6FC1-18D7-2E4F-AEF0-D7FE09C5BB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931F579-FE94-334F-A668-AFA38C7483C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5C6154-7BE7-7E47-A60A-D7AEF5EC276C}"/>
              </a:ext>
            </a:extLst>
          </p:cNvPr>
          <p:cNvSpPr>
            <a:spLocks noGrp="1"/>
          </p:cNvSpPr>
          <p:nvPr>
            <p:ph type="dt" sz="half" idx="10"/>
          </p:nvPr>
        </p:nvSpPr>
        <p:spPr/>
        <p:txBody>
          <a:bodyPr/>
          <a:lstStyle/>
          <a:p>
            <a:fld id="{421FDE35-AB22-4645-B9C0-6A3278A52F3D}" type="datetimeFigureOut">
              <a:rPr lang="en-US" smtClean="0"/>
              <a:t>6/7/2018</a:t>
            </a:fld>
            <a:endParaRPr lang="en-US"/>
          </a:p>
        </p:txBody>
      </p:sp>
      <p:sp>
        <p:nvSpPr>
          <p:cNvPr id="8" name="Footer Placeholder 7">
            <a:extLst>
              <a:ext uri="{FF2B5EF4-FFF2-40B4-BE49-F238E27FC236}">
                <a16:creationId xmlns:a16="http://schemas.microsoft.com/office/drawing/2014/main" id="{A57EE551-ABB5-3A40-8824-D1634664A5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D5A2B7-D953-E846-9099-CCCD12ADAE1A}"/>
              </a:ext>
            </a:extLst>
          </p:cNvPr>
          <p:cNvSpPr>
            <a:spLocks noGrp="1"/>
          </p:cNvSpPr>
          <p:nvPr>
            <p:ph type="sldNum" sz="quarter" idx="12"/>
          </p:nvPr>
        </p:nvSpPr>
        <p:spPr/>
        <p:txBody>
          <a:bodyPr/>
          <a:lstStyle/>
          <a:p>
            <a:fld id="{7B35C828-F9A5-1048-8F83-9B41C6D0D705}" type="slidenum">
              <a:rPr lang="en-US" smtClean="0"/>
              <a:t>‹#›</a:t>
            </a:fld>
            <a:endParaRPr lang="en-US"/>
          </a:p>
        </p:txBody>
      </p:sp>
    </p:spTree>
    <p:extLst>
      <p:ext uri="{BB962C8B-B14F-4D97-AF65-F5344CB8AC3E}">
        <p14:creationId xmlns:p14="http://schemas.microsoft.com/office/powerpoint/2010/main" val="97110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B24FF-6D6D-8E49-A16B-BDDFE57318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C65AE2-0004-5344-A425-30D758B0225F}"/>
              </a:ext>
            </a:extLst>
          </p:cNvPr>
          <p:cNvSpPr>
            <a:spLocks noGrp="1"/>
          </p:cNvSpPr>
          <p:nvPr>
            <p:ph type="dt" sz="half" idx="10"/>
          </p:nvPr>
        </p:nvSpPr>
        <p:spPr/>
        <p:txBody>
          <a:bodyPr/>
          <a:lstStyle/>
          <a:p>
            <a:fld id="{421FDE35-AB22-4645-B9C0-6A3278A52F3D}" type="datetimeFigureOut">
              <a:rPr lang="en-US" smtClean="0"/>
              <a:t>6/7/2018</a:t>
            </a:fld>
            <a:endParaRPr lang="en-US"/>
          </a:p>
        </p:txBody>
      </p:sp>
      <p:sp>
        <p:nvSpPr>
          <p:cNvPr id="4" name="Footer Placeholder 3">
            <a:extLst>
              <a:ext uri="{FF2B5EF4-FFF2-40B4-BE49-F238E27FC236}">
                <a16:creationId xmlns:a16="http://schemas.microsoft.com/office/drawing/2014/main" id="{CA21AC52-412F-604A-9056-B9BD4E95FE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0E71C7-F68C-344A-8597-F438C343BC22}"/>
              </a:ext>
            </a:extLst>
          </p:cNvPr>
          <p:cNvSpPr>
            <a:spLocks noGrp="1"/>
          </p:cNvSpPr>
          <p:nvPr>
            <p:ph type="sldNum" sz="quarter" idx="12"/>
          </p:nvPr>
        </p:nvSpPr>
        <p:spPr/>
        <p:txBody>
          <a:bodyPr/>
          <a:lstStyle/>
          <a:p>
            <a:fld id="{7B35C828-F9A5-1048-8F83-9B41C6D0D705}" type="slidenum">
              <a:rPr lang="en-US" smtClean="0"/>
              <a:t>‹#›</a:t>
            </a:fld>
            <a:endParaRPr lang="en-US"/>
          </a:p>
        </p:txBody>
      </p:sp>
    </p:spTree>
    <p:extLst>
      <p:ext uri="{BB962C8B-B14F-4D97-AF65-F5344CB8AC3E}">
        <p14:creationId xmlns:p14="http://schemas.microsoft.com/office/powerpoint/2010/main" val="260136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ECAA7A-7DCC-4F4A-8DCF-0875FCBE28A6}"/>
              </a:ext>
            </a:extLst>
          </p:cNvPr>
          <p:cNvSpPr>
            <a:spLocks noGrp="1"/>
          </p:cNvSpPr>
          <p:nvPr>
            <p:ph type="dt" sz="half" idx="10"/>
          </p:nvPr>
        </p:nvSpPr>
        <p:spPr/>
        <p:txBody>
          <a:bodyPr/>
          <a:lstStyle/>
          <a:p>
            <a:fld id="{421FDE35-AB22-4645-B9C0-6A3278A52F3D}" type="datetimeFigureOut">
              <a:rPr lang="en-US" smtClean="0"/>
              <a:t>6/7/2018</a:t>
            </a:fld>
            <a:endParaRPr lang="en-US"/>
          </a:p>
        </p:txBody>
      </p:sp>
      <p:sp>
        <p:nvSpPr>
          <p:cNvPr id="3" name="Footer Placeholder 2">
            <a:extLst>
              <a:ext uri="{FF2B5EF4-FFF2-40B4-BE49-F238E27FC236}">
                <a16:creationId xmlns:a16="http://schemas.microsoft.com/office/drawing/2014/main" id="{D9CC70FC-66F4-8442-912F-6509154D34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1D0BBC-AF9B-2D42-BC22-C68622F44AF1}"/>
              </a:ext>
            </a:extLst>
          </p:cNvPr>
          <p:cNvSpPr>
            <a:spLocks noGrp="1"/>
          </p:cNvSpPr>
          <p:nvPr>
            <p:ph type="sldNum" sz="quarter" idx="12"/>
          </p:nvPr>
        </p:nvSpPr>
        <p:spPr/>
        <p:txBody>
          <a:bodyPr/>
          <a:lstStyle/>
          <a:p>
            <a:fld id="{7B35C828-F9A5-1048-8F83-9B41C6D0D705}" type="slidenum">
              <a:rPr lang="en-US" smtClean="0"/>
              <a:t>‹#›</a:t>
            </a:fld>
            <a:endParaRPr lang="en-US"/>
          </a:p>
        </p:txBody>
      </p:sp>
    </p:spTree>
    <p:extLst>
      <p:ext uri="{BB962C8B-B14F-4D97-AF65-F5344CB8AC3E}">
        <p14:creationId xmlns:p14="http://schemas.microsoft.com/office/powerpoint/2010/main" val="2294032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DB7EA-1C60-EF43-B4E9-6B40001FC4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2E0B80-8C22-6242-9C58-4B89B16C33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E28401-37F2-A148-9E3C-43B34DFF0C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015E928-E13A-FA43-8659-A83905F751F7}"/>
              </a:ext>
            </a:extLst>
          </p:cNvPr>
          <p:cNvSpPr>
            <a:spLocks noGrp="1"/>
          </p:cNvSpPr>
          <p:nvPr>
            <p:ph type="dt" sz="half" idx="10"/>
          </p:nvPr>
        </p:nvSpPr>
        <p:spPr/>
        <p:txBody>
          <a:bodyPr/>
          <a:lstStyle/>
          <a:p>
            <a:fld id="{421FDE35-AB22-4645-B9C0-6A3278A52F3D}" type="datetimeFigureOut">
              <a:rPr lang="en-US" smtClean="0"/>
              <a:t>6/7/2018</a:t>
            </a:fld>
            <a:endParaRPr lang="en-US"/>
          </a:p>
        </p:txBody>
      </p:sp>
      <p:sp>
        <p:nvSpPr>
          <p:cNvPr id="6" name="Footer Placeholder 5">
            <a:extLst>
              <a:ext uri="{FF2B5EF4-FFF2-40B4-BE49-F238E27FC236}">
                <a16:creationId xmlns:a16="http://schemas.microsoft.com/office/drawing/2014/main" id="{9BA72F89-0734-BE41-9087-E5FC0CF9B3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520140-A364-134A-94AA-C8C9DCC8B6D7}"/>
              </a:ext>
            </a:extLst>
          </p:cNvPr>
          <p:cNvSpPr>
            <a:spLocks noGrp="1"/>
          </p:cNvSpPr>
          <p:nvPr>
            <p:ph type="sldNum" sz="quarter" idx="12"/>
          </p:nvPr>
        </p:nvSpPr>
        <p:spPr/>
        <p:txBody>
          <a:bodyPr/>
          <a:lstStyle/>
          <a:p>
            <a:fld id="{7B35C828-F9A5-1048-8F83-9B41C6D0D705}" type="slidenum">
              <a:rPr lang="en-US" smtClean="0"/>
              <a:t>‹#›</a:t>
            </a:fld>
            <a:endParaRPr lang="en-US"/>
          </a:p>
        </p:txBody>
      </p:sp>
    </p:spTree>
    <p:extLst>
      <p:ext uri="{BB962C8B-B14F-4D97-AF65-F5344CB8AC3E}">
        <p14:creationId xmlns:p14="http://schemas.microsoft.com/office/powerpoint/2010/main" val="3892185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17674-D4F3-3642-B41E-0B39DB2E9E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14E9EB-C6CB-1842-8011-7C6391AAC9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FC7CB6-1920-924A-AD09-2218440546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6A1EEFB-C6D0-004A-B6FA-A46F3D3FCFB9}"/>
              </a:ext>
            </a:extLst>
          </p:cNvPr>
          <p:cNvSpPr>
            <a:spLocks noGrp="1"/>
          </p:cNvSpPr>
          <p:nvPr>
            <p:ph type="dt" sz="half" idx="10"/>
          </p:nvPr>
        </p:nvSpPr>
        <p:spPr/>
        <p:txBody>
          <a:bodyPr/>
          <a:lstStyle/>
          <a:p>
            <a:fld id="{421FDE35-AB22-4645-B9C0-6A3278A52F3D}" type="datetimeFigureOut">
              <a:rPr lang="en-US" smtClean="0"/>
              <a:t>6/7/2018</a:t>
            </a:fld>
            <a:endParaRPr lang="en-US"/>
          </a:p>
        </p:txBody>
      </p:sp>
      <p:sp>
        <p:nvSpPr>
          <p:cNvPr id="6" name="Footer Placeholder 5">
            <a:extLst>
              <a:ext uri="{FF2B5EF4-FFF2-40B4-BE49-F238E27FC236}">
                <a16:creationId xmlns:a16="http://schemas.microsoft.com/office/drawing/2014/main" id="{2845AC73-AD88-5A47-A50B-8393479E02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82B352-F2C6-E84A-8465-F979BD0CEA1E}"/>
              </a:ext>
            </a:extLst>
          </p:cNvPr>
          <p:cNvSpPr>
            <a:spLocks noGrp="1"/>
          </p:cNvSpPr>
          <p:nvPr>
            <p:ph type="sldNum" sz="quarter" idx="12"/>
          </p:nvPr>
        </p:nvSpPr>
        <p:spPr/>
        <p:txBody>
          <a:bodyPr/>
          <a:lstStyle/>
          <a:p>
            <a:fld id="{7B35C828-F9A5-1048-8F83-9B41C6D0D705}" type="slidenum">
              <a:rPr lang="en-US" smtClean="0"/>
              <a:t>‹#›</a:t>
            </a:fld>
            <a:endParaRPr lang="en-US"/>
          </a:p>
        </p:txBody>
      </p:sp>
    </p:spTree>
    <p:extLst>
      <p:ext uri="{BB962C8B-B14F-4D97-AF65-F5344CB8AC3E}">
        <p14:creationId xmlns:p14="http://schemas.microsoft.com/office/powerpoint/2010/main" val="313821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58EC7A-F932-6042-9546-D19669EE9D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EA5C79-108D-B041-A94B-41C781D533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88540-4555-464F-8405-1D2F7DCCCF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FDE35-AB22-4645-B9C0-6A3278A52F3D}" type="datetimeFigureOut">
              <a:rPr lang="en-US" smtClean="0"/>
              <a:t>6/7/2018</a:t>
            </a:fld>
            <a:endParaRPr lang="en-US"/>
          </a:p>
        </p:txBody>
      </p:sp>
      <p:sp>
        <p:nvSpPr>
          <p:cNvPr id="5" name="Footer Placeholder 4">
            <a:extLst>
              <a:ext uri="{FF2B5EF4-FFF2-40B4-BE49-F238E27FC236}">
                <a16:creationId xmlns:a16="http://schemas.microsoft.com/office/drawing/2014/main" id="{5DF28585-2606-4943-9FAE-55C7DEEE5F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5A26B3-619F-5E4F-80C5-B280336F65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35C828-F9A5-1048-8F83-9B41C6D0D705}" type="slidenum">
              <a:rPr lang="en-US" smtClean="0"/>
              <a:t>‹#›</a:t>
            </a:fld>
            <a:endParaRPr lang="en-US"/>
          </a:p>
        </p:txBody>
      </p:sp>
    </p:spTree>
    <p:extLst>
      <p:ext uri="{BB962C8B-B14F-4D97-AF65-F5344CB8AC3E}">
        <p14:creationId xmlns:p14="http://schemas.microsoft.com/office/powerpoint/2010/main" val="3406389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4989" y="1432914"/>
            <a:ext cx="9144000" cy="2387600"/>
          </a:xfrm>
        </p:spPr>
        <p:txBody>
          <a:bodyPr>
            <a:normAutofit fontScale="90000"/>
          </a:bodyPr>
          <a:lstStyle/>
          <a:p>
            <a:br>
              <a:rPr lang="ka-GE" sz="3100" dirty="0"/>
            </a:br>
            <a:br>
              <a:rPr lang="ka-GE" sz="3100" dirty="0"/>
            </a:br>
            <a:br>
              <a:rPr lang="ka-GE" sz="3100" dirty="0"/>
            </a:br>
            <a:r>
              <a:rPr lang="ka-GE" sz="3100" dirty="0"/>
              <a:t>სამომავლო ხედვა: ფსიქიკური ჯანმრთელობის სერვისების ტერიტორიული განაწილება და ორგანიზაციული მოწყობა </a:t>
            </a:r>
            <a:br>
              <a:rPr lang="en-US" dirty="0"/>
            </a:br>
            <a:endParaRPr lang="ru-RU" dirty="0"/>
          </a:p>
        </p:txBody>
      </p:sp>
      <p:sp>
        <p:nvSpPr>
          <p:cNvPr id="3" name="Subtitle 2"/>
          <p:cNvSpPr>
            <a:spLocks noGrp="1"/>
          </p:cNvSpPr>
          <p:nvPr>
            <p:ph type="subTitle" idx="1"/>
          </p:nvPr>
        </p:nvSpPr>
        <p:spPr>
          <a:xfrm>
            <a:off x="1454989" y="3820514"/>
            <a:ext cx="9144000" cy="2269373"/>
          </a:xfrm>
        </p:spPr>
        <p:txBody>
          <a:bodyPr>
            <a:normAutofit/>
          </a:bodyPr>
          <a:lstStyle/>
          <a:p>
            <a:pPr algn="r"/>
            <a:r>
              <a:rPr lang="ka-GE" dirty="0"/>
              <a:t>ნინო მახაშვილი, გიფ-თბილისი; ილიას სახ. უნივერსიტეტი</a:t>
            </a:r>
          </a:p>
          <a:p>
            <a:pPr algn="r"/>
            <a:endParaRPr lang="ka-GE" dirty="0"/>
          </a:p>
          <a:p>
            <a:pPr algn="r"/>
            <a:r>
              <a:rPr lang="ka-GE" dirty="0"/>
              <a:t>სემინარი: ფსიქიკური ჯანდაცვის სერვისების ხარისხის გაუმჯობესების ხელშეწყობა</a:t>
            </a:r>
            <a:endParaRPr lang="en-US" dirty="0"/>
          </a:p>
          <a:p>
            <a:pPr algn="r"/>
            <a:r>
              <a:rPr lang="ka-GE" dirty="0"/>
              <a:t>7-8 ივნისი, 2018; თბილისი</a:t>
            </a:r>
            <a:endParaRPr lang="ru-RU" dirty="0"/>
          </a:p>
        </p:txBody>
      </p:sp>
      <p:grpSp>
        <p:nvGrpSpPr>
          <p:cNvPr id="8" name="Group 7"/>
          <p:cNvGrpSpPr/>
          <p:nvPr/>
        </p:nvGrpSpPr>
        <p:grpSpPr>
          <a:xfrm>
            <a:off x="1905000" y="304800"/>
            <a:ext cx="8453886" cy="1223158"/>
            <a:chOff x="0" y="0"/>
            <a:chExt cx="9106930" cy="1433384"/>
          </a:xfrm>
        </p:grpSpPr>
        <p:pic>
          <p:nvPicPr>
            <p:cNvPr id="9" name="Picture 8" descr="C:\Users\Eka Chkonia\AppData\Local\Microsoft\Windows\INetCache\Content.Word\gip logo RGB.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1438" y="61784"/>
              <a:ext cx="2545492" cy="1371600"/>
            </a:xfrm>
            <a:prstGeom prst="rect">
              <a:avLst/>
            </a:prstGeom>
            <a:noFill/>
            <a:ln>
              <a:noFill/>
            </a:ln>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0065"/>
              <a:ext cx="2557849" cy="902043"/>
            </a:xfrm>
            <a:prstGeom prst="rect">
              <a:avLst/>
            </a:prstGeom>
            <a:noFill/>
            <a:ln>
              <a:noFill/>
            </a:ln>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7341" y="0"/>
              <a:ext cx="3595816" cy="1433384"/>
            </a:xfrm>
            <a:prstGeom prst="rect">
              <a:avLst/>
            </a:prstGeom>
          </p:spPr>
        </p:pic>
      </p:grpSp>
    </p:spTree>
    <p:extLst>
      <p:ext uri="{BB962C8B-B14F-4D97-AF65-F5344CB8AC3E}">
        <p14:creationId xmlns:p14="http://schemas.microsoft.com/office/powerpoint/2010/main" val="942429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951BF-A436-244B-A82E-4D4F0B3C9874}"/>
              </a:ext>
            </a:extLst>
          </p:cNvPr>
          <p:cNvSpPr>
            <a:spLocks noGrp="1"/>
          </p:cNvSpPr>
          <p:nvPr>
            <p:ph type="title"/>
          </p:nvPr>
        </p:nvSpPr>
        <p:spPr/>
        <p:txBody>
          <a:bodyPr/>
          <a:lstStyle/>
          <a:p>
            <a:r>
              <a:rPr lang="ka-GE" dirty="0"/>
              <a:t>ადამიანური რესურსები: არსებული </a:t>
            </a:r>
            <a:r>
              <a:rPr lang="ka-GE"/>
              <a:t>და რეკომენდებული</a:t>
            </a:r>
            <a:endParaRPr lang="en-US" dirty="0"/>
          </a:p>
        </p:txBody>
      </p:sp>
      <p:graphicFrame>
        <p:nvGraphicFramePr>
          <p:cNvPr id="4" name="Content Placeholder 3">
            <a:extLst>
              <a:ext uri="{FF2B5EF4-FFF2-40B4-BE49-F238E27FC236}">
                <a16:creationId xmlns:a16="http://schemas.microsoft.com/office/drawing/2014/main" id="{A348BA56-1EE1-974D-8940-7AFAC77F68A8}"/>
              </a:ext>
            </a:extLst>
          </p:cNvPr>
          <p:cNvGraphicFramePr>
            <a:graphicFrameLocks noGrp="1"/>
          </p:cNvGraphicFramePr>
          <p:nvPr>
            <p:ph sz="half" idx="1"/>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Content Placeholder 2">
            <a:extLst>
              <a:ext uri="{FF2B5EF4-FFF2-40B4-BE49-F238E27FC236}">
                <a16:creationId xmlns:a16="http://schemas.microsoft.com/office/drawing/2014/main" id="{9705825F-B824-B146-A73C-AD93CC58E1A6}"/>
              </a:ext>
            </a:extLst>
          </p:cNvPr>
          <p:cNvSpPr>
            <a:spLocks noGrp="1"/>
          </p:cNvSpPr>
          <p:nvPr>
            <p:ph sz="half" idx="2"/>
          </p:nvPr>
        </p:nvSpPr>
        <p:spPr>
          <a:xfrm>
            <a:off x="6172200" y="3019925"/>
            <a:ext cx="5181600" cy="3157037"/>
          </a:xfrm>
        </p:spPr>
        <p:txBody>
          <a:bodyPr/>
          <a:lstStyle/>
          <a:p>
            <a:pPr marL="0" indent="0">
              <a:buNone/>
            </a:pPr>
            <a:r>
              <a:rPr lang="ka-GE" dirty="0"/>
              <a:t>ფსიქიატრები</a:t>
            </a:r>
          </a:p>
          <a:p>
            <a:r>
              <a:rPr lang="ka-GE" dirty="0"/>
              <a:t>38 </a:t>
            </a:r>
            <a:r>
              <a:rPr lang="ka-GE"/>
              <a:t>- ამჟამად მუშაობს </a:t>
            </a:r>
          </a:p>
          <a:p>
            <a:r>
              <a:rPr lang="ka-GE"/>
              <a:t>16 </a:t>
            </a:r>
            <a:r>
              <a:rPr lang="ka-GE" dirty="0"/>
              <a:t>- უნდა დასაქმდეს</a:t>
            </a:r>
          </a:p>
          <a:p>
            <a:r>
              <a:rPr lang="ka-GE" dirty="0"/>
              <a:t>54 - სულ</a:t>
            </a:r>
          </a:p>
          <a:p>
            <a:pPr marL="0" indent="0">
              <a:buNone/>
            </a:pPr>
            <a:endParaRPr lang="en-US" dirty="0"/>
          </a:p>
        </p:txBody>
      </p:sp>
    </p:spTree>
    <p:extLst>
      <p:ext uri="{BB962C8B-B14F-4D97-AF65-F5344CB8AC3E}">
        <p14:creationId xmlns:p14="http://schemas.microsoft.com/office/powerpoint/2010/main" val="3684867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F90F8-44CB-DA49-A6DA-295EA6332C59}"/>
              </a:ext>
            </a:extLst>
          </p:cNvPr>
          <p:cNvSpPr>
            <a:spLocks noGrp="1"/>
          </p:cNvSpPr>
          <p:nvPr>
            <p:ph type="title"/>
          </p:nvPr>
        </p:nvSpPr>
        <p:spPr/>
        <p:txBody>
          <a:bodyPr/>
          <a:lstStyle/>
          <a:p>
            <a:r>
              <a:rPr lang="ka-GE" dirty="0"/>
              <a:t>ადამიანური რესურსები (გაგრძ.)</a:t>
            </a:r>
            <a:endParaRPr lang="en-US" dirty="0"/>
          </a:p>
        </p:txBody>
      </p:sp>
      <p:graphicFrame>
        <p:nvGraphicFramePr>
          <p:cNvPr id="4" name="Content Placeholder 3">
            <a:extLst>
              <a:ext uri="{FF2B5EF4-FFF2-40B4-BE49-F238E27FC236}">
                <a16:creationId xmlns:a16="http://schemas.microsoft.com/office/drawing/2014/main" id="{95F96136-6A44-3B4B-93F6-7B6FC61A65F0}"/>
              </a:ext>
            </a:extLst>
          </p:cNvPr>
          <p:cNvGraphicFramePr>
            <a:graphicFrameLocks noGrp="1"/>
          </p:cNvGraphicFramePr>
          <p:nvPr>
            <p:ph sz="half" idx="1"/>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4">
            <a:extLst>
              <a:ext uri="{FF2B5EF4-FFF2-40B4-BE49-F238E27FC236}">
                <a16:creationId xmlns:a16="http://schemas.microsoft.com/office/drawing/2014/main" id="{47D4BBFF-760C-5449-AE60-A54DDA6A5580}"/>
              </a:ext>
            </a:extLst>
          </p:cNvPr>
          <p:cNvSpPr>
            <a:spLocks noGrp="1"/>
          </p:cNvSpPr>
          <p:nvPr>
            <p:ph sz="half" idx="2"/>
          </p:nvPr>
        </p:nvSpPr>
        <p:spPr>
          <a:xfrm>
            <a:off x="6172200" y="3272589"/>
            <a:ext cx="5181600" cy="2904374"/>
          </a:xfrm>
        </p:spPr>
        <p:txBody>
          <a:bodyPr/>
          <a:lstStyle/>
          <a:p>
            <a:endParaRPr lang="ka-GE" dirty="0"/>
          </a:p>
          <a:p>
            <a:pPr marL="0" indent="0">
              <a:buNone/>
            </a:pPr>
            <a:r>
              <a:rPr lang="ka-GE" dirty="0"/>
              <a:t>ექთნები</a:t>
            </a:r>
          </a:p>
          <a:p>
            <a:r>
              <a:rPr lang="ka-GE" dirty="0"/>
              <a:t>55 </a:t>
            </a:r>
            <a:r>
              <a:rPr lang="ka-GE"/>
              <a:t>- ამჟამად </a:t>
            </a:r>
            <a:r>
              <a:rPr lang="ka-GE" dirty="0"/>
              <a:t>მუშაობს</a:t>
            </a:r>
          </a:p>
          <a:p>
            <a:r>
              <a:rPr lang="ka-GE" dirty="0"/>
              <a:t>24 - უნდა დასაქმდეს</a:t>
            </a:r>
          </a:p>
          <a:p>
            <a:r>
              <a:rPr lang="ka-GE" dirty="0"/>
              <a:t>79 - სულ</a:t>
            </a:r>
            <a:endParaRPr lang="en-US" dirty="0"/>
          </a:p>
          <a:p>
            <a:pPr marL="0" indent="0">
              <a:buNone/>
            </a:pPr>
            <a:endParaRPr lang="en-US" dirty="0"/>
          </a:p>
        </p:txBody>
      </p:sp>
    </p:spTree>
    <p:extLst>
      <p:ext uri="{BB962C8B-B14F-4D97-AF65-F5344CB8AC3E}">
        <p14:creationId xmlns:p14="http://schemas.microsoft.com/office/powerpoint/2010/main" val="767011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2FE1F-0B29-174F-835C-E29BC50DABC5}"/>
              </a:ext>
            </a:extLst>
          </p:cNvPr>
          <p:cNvSpPr>
            <a:spLocks noGrp="1"/>
          </p:cNvSpPr>
          <p:nvPr>
            <p:ph type="title"/>
          </p:nvPr>
        </p:nvSpPr>
        <p:spPr/>
        <p:txBody>
          <a:bodyPr/>
          <a:lstStyle/>
          <a:p>
            <a:r>
              <a:rPr lang="ka-GE" dirty="0"/>
              <a:t>ადამიანური რესურსები (გაგრძ.)</a:t>
            </a:r>
            <a:endParaRPr lang="en-US" dirty="0"/>
          </a:p>
        </p:txBody>
      </p:sp>
      <p:graphicFrame>
        <p:nvGraphicFramePr>
          <p:cNvPr id="4" name="Content Placeholder 3">
            <a:extLst>
              <a:ext uri="{FF2B5EF4-FFF2-40B4-BE49-F238E27FC236}">
                <a16:creationId xmlns:a16="http://schemas.microsoft.com/office/drawing/2014/main" id="{060A34AF-ECDC-3249-8B60-52B1D17D8790}"/>
              </a:ext>
            </a:extLst>
          </p:cNvPr>
          <p:cNvGraphicFramePr>
            <a:graphicFrameLocks noGrp="1"/>
          </p:cNvGraphicFramePr>
          <p:nvPr>
            <p:ph sz="half" idx="1"/>
            <p:extLst>
              <p:ext uri="{D42A27DB-BD31-4B8C-83A1-F6EECF244321}">
                <p14:modId xmlns:p14="http://schemas.microsoft.com/office/powerpoint/2010/main" val="3197407162"/>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a:extLst>
              <a:ext uri="{FF2B5EF4-FFF2-40B4-BE49-F238E27FC236}">
                <a16:creationId xmlns:a16="http://schemas.microsoft.com/office/drawing/2014/main" id="{8493D992-B46A-4741-8362-C1DEF173AE02}"/>
              </a:ext>
            </a:extLst>
          </p:cNvPr>
          <p:cNvSpPr>
            <a:spLocks noGrp="1"/>
          </p:cNvSpPr>
          <p:nvPr>
            <p:ph sz="half" idx="2"/>
          </p:nvPr>
        </p:nvSpPr>
        <p:spPr/>
        <p:txBody>
          <a:bodyPr/>
          <a:lstStyle/>
          <a:p>
            <a:pPr marL="0" indent="0">
              <a:buNone/>
            </a:pPr>
            <a:r>
              <a:rPr lang="ka-GE" dirty="0"/>
              <a:t>სოციალური მუშაკი/ფსიქოლოგი</a:t>
            </a:r>
          </a:p>
          <a:p>
            <a:r>
              <a:rPr lang="ka-GE" dirty="0"/>
              <a:t>15 </a:t>
            </a:r>
            <a:r>
              <a:rPr lang="ka-GE"/>
              <a:t>- ამჟამად მუშაობს</a:t>
            </a:r>
            <a:endParaRPr lang="ka-GE" dirty="0"/>
          </a:p>
          <a:p>
            <a:r>
              <a:rPr lang="ka-GE" dirty="0"/>
              <a:t>8 - უნდა დასაქმდეს</a:t>
            </a:r>
          </a:p>
          <a:p>
            <a:r>
              <a:rPr lang="ka-GE" dirty="0"/>
              <a:t>სულ - 27 სპეციალისტი</a:t>
            </a:r>
          </a:p>
          <a:p>
            <a:endParaRPr lang="en-US" dirty="0"/>
          </a:p>
        </p:txBody>
      </p:sp>
    </p:spTree>
    <p:extLst>
      <p:ext uri="{BB962C8B-B14F-4D97-AF65-F5344CB8AC3E}">
        <p14:creationId xmlns:p14="http://schemas.microsoft.com/office/powerpoint/2010/main" val="741978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7AED8348-8972-DB47-8B77-DB118799F3FE}"/>
              </a:ext>
            </a:extLst>
          </p:cNvPr>
          <p:cNvPicPr>
            <a:picLocks noGrp="1" noChangeAspect="1"/>
          </p:cNvPicPr>
          <p:nvPr>
            <p:ph idx="4294967295"/>
          </p:nvPr>
        </p:nvPicPr>
        <p:blipFill>
          <a:blip r:embed="rId2"/>
          <a:stretch>
            <a:fillRect/>
          </a:stretch>
        </p:blipFill>
        <p:spPr>
          <a:xfrm>
            <a:off x="-1" y="192505"/>
            <a:ext cx="12091737" cy="6292516"/>
          </a:xfrm>
        </p:spPr>
      </p:pic>
    </p:spTree>
    <p:extLst>
      <p:ext uri="{BB962C8B-B14F-4D97-AF65-F5344CB8AC3E}">
        <p14:creationId xmlns:p14="http://schemas.microsoft.com/office/powerpoint/2010/main" val="3219499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8DB92-C222-1842-9D4F-7849F183BA9D}"/>
              </a:ext>
            </a:extLst>
          </p:cNvPr>
          <p:cNvSpPr>
            <a:spLocks noGrp="1"/>
          </p:cNvSpPr>
          <p:nvPr>
            <p:ph type="title"/>
          </p:nvPr>
        </p:nvSpPr>
        <p:spPr/>
        <p:txBody>
          <a:bodyPr>
            <a:normAutofit fontScale="90000"/>
          </a:bodyPr>
          <a:lstStyle/>
          <a:p>
            <a:r>
              <a:rPr lang="en-GB" dirty="0" err="1"/>
              <a:t>სათემო</a:t>
            </a:r>
            <a:r>
              <a:rPr lang="en-GB" dirty="0"/>
              <a:t> </a:t>
            </a:r>
            <a:r>
              <a:rPr lang="en-GB" dirty="0" err="1"/>
              <a:t>მობილური</a:t>
            </a:r>
            <a:r>
              <a:rPr lang="en-GB" dirty="0"/>
              <a:t> </a:t>
            </a:r>
            <a:r>
              <a:rPr lang="en-GB" dirty="0" err="1"/>
              <a:t>გუნდის</a:t>
            </a:r>
            <a:r>
              <a:rPr lang="en-GB" dirty="0"/>
              <a:t> </a:t>
            </a:r>
            <a:r>
              <a:rPr lang="en-GB" dirty="0" err="1"/>
              <a:t>მომსახურება</a:t>
            </a:r>
            <a:br>
              <a:rPr lang="en-US" dirty="0"/>
            </a:br>
            <a:endParaRPr lang="en-US" dirty="0"/>
          </a:p>
        </p:txBody>
      </p:sp>
      <p:sp>
        <p:nvSpPr>
          <p:cNvPr id="3" name="Content Placeholder 2">
            <a:extLst>
              <a:ext uri="{FF2B5EF4-FFF2-40B4-BE49-F238E27FC236}">
                <a16:creationId xmlns:a16="http://schemas.microsoft.com/office/drawing/2014/main" id="{4C70A14B-4E29-4A4F-BC6B-AA9A73BC2238}"/>
              </a:ext>
            </a:extLst>
          </p:cNvPr>
          <p:cNvSpPr>
            <a:spLocks noGrp="1"/>
          </p:cNvSpPr>
          <p:nvPr>
            <p:ph idx="1"/>
          </p:nvPr>
        </p:nvSpPr>
        <p:spPr>
          <a:xfrm>
            <a:off x="838200" y="1825625"/>
            <a:ext cx="10515600" cy="4731586"/>
          </a:xfrm>
        </p:spPr>
        <p:txBody>
          <a:bodyPr>
            <a:normAutofit fontScale="92500" lnSpcReduction="10000"/>
          </a:bodyPr>
          <a:lstStyle/>
          <a:p>
            <a:r>
              <a:rPr lang="ka-GE" dirty="0"/>
              <a:t>ფსიქიკური ჯანმრთელობის მობილური სერვისი წარმოადგენს სათემო სერვისების ერთ-ერთ ძირითად რგოლს. </a:t>
            </a:r>
          </a:p>
          <a:p>
            <a:r>
              <a:rPr lang="ka-GE" dirty="0"/>
              <a:t>იგი გულისხმობს მულტიდისციპლინური გუნდის (მდგ) მიერ ფსიქო-სოციალური დახმარების გაწევას თემში, პაციენტის საცხოვრებელ ადგილზე.</a:t>
            </a:r>
            <a:endParaRPr lang="en-US" dirty="0"/>
          </a:p>
          <a:p>
            <a:r>
              <a:rPr lang="ka-GE" dirty="0"/>
              <a:t>მდგ განკუთვნილია იმ პაციენტებისთვის, რომლებიც, სულ მცირე, ბოლო სამი თვის მანძილზე არ ან ვერ აკითხავენ ამბულატორიას, მიუხედავად არსებული საჭიროებისა. ანამნეზში აღენიშნებათ ცუდი დამყოლობა მკურნალობაზე, რის გამოც ხშირად რჩებიან მკურნალობის გარეშე, აქვთ სოციალური პრობლემები, რომელთა მოგვარებასაც ავადმყოფობის გამო დამოუკიდებლად ვერ ახერხებენ ან/და აქვთ ხშირი სტაციონირებები. </a:t>
            </a:r>
          </a:p>
          <a:p>
            <a:r>
              <a:rPr lang="ka-GE" dirty="0"/>
              <a:t>სერვისში ჩართვა არის ნებაყოფლობითი.</a:t>
            </a:r>
            <a:endParaRPr lang="en-US" dirty="0"/>
          </a:p>
          <a:p>
            <a:endParaRPr lang="en-US" dirty="0"/>
          </a:p>
        </p:txBody>
      </p:sp>
    </p:spTree>
    <p:extLst>
      <p:ext uri="{BB962C8B-B14F-4D97-AF65-F5344CB8AC3E}">
        <p14:creationId xmlns:p14="http://schemas.microsoft.com/office/powerpoint/2010/main" val="2500454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02D6D-3771-3944-9B54-810908C632D3}"/>
              </a:ext>
            </a:extLst>
          </p:cNvPr>
          <p:cNvSpPr>
            <a:spLocks noGrp="1"/>
          </p:cNvSpPr>
          <p:nvPr>
            <p:ph type="title"/>
          </p:nvPr>
        </p:nvSpPr>
        <p:spPr/>
        <p:txBody>
          <a:bodyPr/>
          <a:lstStyle/>
          <a:p>
            <a:r>
              <a:rPr lang="ka-GE" dirty="0"/>
              <a:t>მდგ მომსახურების მოწყობის სტანდარტი</a:t>
            </a:r>
            <a:endParaRPr lang="en-US" dirty="0"/>
          </a:p>
        </p:txBody>
      </p:sp>
      <p:sp>
        <p:nvSpPr>
          <p:cNvPr id="3" name="Content Placeholder 2">
            <a:extLst>
              <a:ext uri="{FF2B5EF4-FFF2-40B4-BE49-F238E27FC236}">
                <a16:creationId xmlns:a16="http://schemas.microsoft.com/office/drawing/2014/main" id="{7EE60109-9438-5140-9D8B-92991A2256AB}"/>
              </a:ext>
            </a:extLst>
          </p:cNvPr>
          <p:cNvSpPr>
            <a:spLocks noGrp="1"/>
          </p:cNvSpPr>
          <p:nvPr>
            <p:ph idx="1"/>
          </p:nvPr>
        </p:nvSpPr>
        <p:spPr/>
        <p:txBody>
          <a:bodyPr>
            <a:normAutofit lnSpcReduction="10000"/>
          </a:bodyPr>
          <a:lstStyle/>
          <a:p>
            <a:r>
              <a:rPr lang="ka-GE" dirty="0"/>
              <a:t>ერთი მობილური გუნდის დაფარვის არეალი 70-დან 180 ათას მოსახლეს შეადგენს.</a:t>
            </a:r>
          </a:p>
          <a:p>
            <a:r>
              <a:rPr lang="ka-GE" dirty="0"/>
              <a:t>მდგ გუნდის წევრთა თანაფარდობა პაციენტთა რაოდენობასთან უნდა იყოს მაქსიმუმ 1/20. </a:t>
            </a:r>
          </a:p>
          <a:p>
            <a:r>
              <a:rPr lang="ka-GE" dirty="0"/>
              <a:t>პირისპირ შეხვედრების მინიმალური რაოდენობა პაციენტთან არის თვეში 2 (აქედან 1 აუცილებლად ფსიქიატრის ვიზიტი). </a:t>
            </a:r>
          </a:p>
          <a:p>
            <a:r>
              <a:rPr lang="ka-GE" dirty="0"/>
              <a:t>+ მხარდამჭერ პირთან (ასეთის არსებობის შემთხვევაში)  თვეში მინიმუმ 1 პირისპირ შეხვედრა. </a:t>
            </a:r>
          </a:p>
          <a:p>
            <a:r>
              <a:rPr lang="ka-GE" dirty="0"/>
              <a:t>ყოველ პაციენტთან მინიმუმ 10 დღეში ერთხელ ხორციელდება სატელეფონო კონტაქტი. </a:t>
            </a:r>
            <a:endParaRPr lang="en-US" dirty="0"/>
          </a:p>
        </p:txBody>
      </p:sp>
    </p:spTree>
    <p:extLst>
      <p:ext uri="{BB962C8B-B14F-4D97-AF65-F5344CB8AC3E}">
        <p14:creationId xmlns:p14="http://schemas.microsoft.com/office/powerpoint/2010/main" val="1538523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
            <a:ext cx="8229600" cy="457200"/>
          </a:xfrm>
        </p:spPr>
        <p:txBody>
          <a:bodyPr>
            <a:noAutofit/>
          </a:bodyPr>
          <a:lstStyle/>
          <a:p>
            <a:pPr algn="ctr"/>
            <a:r>
              <a:rPr lang="ka-GE" sz="1400" b="1" dirty="0">
                <a:solidFill>
                  <a:srgbClr val="2F5496"/>
                </a:solidFill>
              </a:rPr>
              <a:t>არსებული და სტანდარტის შესაბამისად სასურველი სათემო მობილური გუნდების ლოკაცია რეგიონების მიხედვით</a:t>
            </a:r>
            <a:endParaRPr lang="ru-RU" sz="1400" dirty="0">
              <a:solidFill>
                <a:schemeClr val="tx2">
                  <a:lumMod val="60000"/>
                  <a:lumOff val="4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079981491"/>
              </p:ext>
            </p:extLst>
          </p:nvPr>
        </p:nvGraphicFramePr>
        <p:xfrm>
          <a:off x="830179" y="674802"/>
          <a:ext cx="10287000" cy="6086943"/>
        </p:xfrm>
        <a:graphic>
          <a:graphicData uri="http://schemas.openxmlformats.org/drawingml/2006/table">
            <a:tbl>
              <a:tblPr firstRow="1" firstCol="1" bandRow="1"/>
              <a:tblGrid>
                <a:gridCol w="5704608">
                  <a:extLst>
                    <a:ext uri="{9D8B030D-6E8A-4147-A177-3AD203B41FA5}">
                      <a16:colId xmlns:a16="http://schemas.microsoft.com/office/drawing/2014/main" val="20000"/>
                    </a:ext>
                  </a:extLst>
                </a:gridCol>
                <a:gridCol w="841664">
                  <a:extLst>
                    <a:ext uri="{9D8B030D-6E8A-4147-A177-3AD203B41FA5}">
                      <a16:colId xmlns:a16="http://schemas.microsoft.com/office/drawing/2014/main" val="20001"/>
                    </a:ext>
                  </a:extLst>
                </a:gridCol>
                <a:gridCol w="880420">
                  <a:extLst>
                    <a:ext uri="{9D8B030D-6E8A-4147-A177-3AD203B41FA5}">
                      <a16:colId xmlns:a16="http://schemas.microsoft.com/office/drawing/2014/main" val="20002"/>
                    </a:ext>
                  </a:extLst>
                </a:gridCol>
                <a:gridCol w="1141014">
                  <a:extLst>
                    <a:ext uri="{9D8B030D-6E8A-4147-A177-3AD203B41FA5}">
                      <a16:colId xmlns:a16="http://schemas.microsoft.com/office/drawing/2014/main" val="20003"/>
                    </a:ext>
                  </a:extLst>
                </a:gridCol>
                <a:gridCol w="773371">
                  <a:extLst>
                    <a:ext uri="{9D8B030D-6E8A-4147-A177-3AD203B41FA5}">
                      <a16:colId xmlns:a16="http://schemas.microsoft.com/office/drawing/2014/main" val="20004"/>
                    </a:ext>
                  </a:extLst>
                </a:gridCol>
                <a:gridCol w="945923">
                  <a:extLst>
                    <a:ext uri="{9D8B030D-6E8A-4147-A177-3AD203B41FA5}">
                      <a16:colId xmlns:a16="http://schemas.microsoft.com/office/drawing/2014/main" val="20005"/>
                    </a:ext>
                  </a:extLst>
                </a:gridCol>
              </a:tblGrid>
              <a:tr h="261060">
                <a:tc rowSpan="2">
                  <a:txBody>
                    <a:bodyPr/>
                    <a:lstStyle/>
                    <a:p>
                      <a:pPr algn="ctr">
                        <a:lnSpc>
                          <a:spcPct val="107000"/>
                        </a:lnSpc>
                        <a:spcAft>
                          <a:spcPts val="0"/>
                        </a:spcAft>
                      </a:pPr>
                      <a:r>
                        <a:rPr lang="ka-GE" sz="1000" b="1">
                          <a:solidFill>
                            <a:srgbClr val="FFFFFF"/>
                          </a:solidFill>
                          <a:effectLst/>
                          <a:latin typeface="Sylfaen"/>
                          <a:ea typeface="Times New Roman"/>
                          <a:cs typeface="Times New Roman"/>
                        </a:rPr>
                        <a:t>რეგიონი/რაიონი</a:t>
                      </a:r>
                      <a:endParaRPr lang="ru-RU" sz="1000">
                        <a:effectLst/>
                        <a:latin typeface="Calibri"/>
                        <a:ea typeface="Calibri"/>
                        <a:cs typeface="Times New Roman"/>
                      </a:endParaRPr>
                    </a:p>
                  </a:txBody>
                  <a:tcPr marL="62374" marR="62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2"/>
                    </a:solidFill>
                  </a:tcPr>
                </a:tc>
                <a:tc rowSpan="2">
                  <a:txBody>
                    <a:bodyPr/>
                    <a:lstStyle/>
                    <a:p>
                      <a:pPr algn="ctr">
                        <a:lnSpc>
                          <a:spcPct val="107000"/>
                        </a:lnSpc>
                        <a:spcAft>
                          <a:spcPts val="0"/>
                        </a:spcAft>
                      </a:pPr>
                      <a:r>
                        <a:rPr lang="ka-GE" sz="800" b="1">
                          <a:solidFill>
                            <a:srgbClr val="FFFFFF"/>
                          </a:solidFill>
                          <a:effectLst/>
                          <a:latin typeface="Sylfaen"/>
                          <a:ea typeface="Times New Roman"/>
                          <a:cs typeface="Times New Roman"/>
                        </a:rPr>
                        <a:t>მოსახლეობა დაფარვის არეალში</a:t>
                      </a:r>
                      <a:endParaRPr lang="ru-RU" sz="800">
                        <a:effectLst/>
                        <a:latin typeface="Calibri"/>
                        <a:ea typeface="Calibri"/>
                        <a:cs typeface="Times New Roman"/>
                      </a:endParaRPr>
                    </a:p>
                  </a:txBody>
                  <a:tcPr marL="62374" marR="62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2"/>
                    </a:solidFill>
                  </a:tcPr>
                </a:tc>
                <a:tc gridSpan="2">
                  <a:txBody>
                    <a:bodyPr/>
                    <a:lstStyle/>
                    <a:p>
                      <a:pPr algn="ctr">
                        <a:lnSpc>
                          <a:spcPct val="107000"/>
                        </a:lnSpc>
                        <a:spcAft>
                          <a:spcPts val="0"/>
                        </a:spcAft>
                      </a:pPr>
                      <a:r>
                        <a:rPr lang="ka-GE" sz="1000" b="1">
                          <a:solidFill>
                            <a:srgbClr val="FFFFFF"/>
                          </a:solidFill>
                          <a:effectLst/>
                          <a:latin typeface="Sylfaen"/>
                          <a:ea typeface="Times New Roman"/>
                          <a:cs typeface="Times New Roman"/>
                        </a:rPr>
                        <a:t>კადრების/შტატის რ-ბა</a:t>
                      </a:r>
                      <a:endParaRPr lang="ru-RU" sz="1000">
                        <a:effectLst/>
                        <a:latin typeface="Calibri"/>
                        <a:ea typeface="Calibri"/>
                        <a:cs typeface="Times New Roman"/>
                      </a:endParaRPr>
                    </a:p>
                  </a:txBody>
                  <a:tcPr marL="62374" marR="62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2"/>
                    </a:solidFill>
                  </a:tcPr>
                </a:tc>
                <a:tc hMerge="1">
                  <a:txBody>
                    <a:bodyPr/>
                    <a:lstStyle/>
                    <a:p>
                      <a:endParaRPr lang="ru-RU"/>
                    </a:p>
                  </a:txBody>
                  <a:tcPr/>
                </a:tc>
                <a:tc rowSpan="2">
                  <a:txBody>
                    <a:bodyPr/>
                    <a:lstStyle/>
                    <a:p>
                      <a:pPr algn="ctr">
                        <a:lnSpc>
                          <a:spcPct val="107000"/>
                        </a:lnSpc>
                        <a:spcAft>
                          <a:spcPts val="0"/>
                        </a:spcAft>
                      </a:pPr>
                      <a:r>
                        <a:rPr lang="ka-GE" sz="800" b="1">
                          <a:solidFill>
                            <a:srgbClr val="FFFFFF"/>
                          </a:solidFill>
                          <a:effectLst/>
                          <a:latin typeface="Sylfaen"/>
                          <a:ea typeface="Times New Roman"/>
                          <a:cs typeface="Times New Roman"/>
                        </a:rPr>
                        <a:t>არსებული გუნდები</a:t>
                      </a:r>
                      <a:endParaRPr lang="ru-RU" sz="800">
                        <a:effectLst/>
                        <a:latin typeface="Calibri"/>
                        <a:ea typeface="Calibri"/>
                        <a:cs typeface="Times New Roman"/>
                      </a:endParaRPr>
                    </a:p>
                  </a:txBody>
                  <a:tcPr marL="62374" marR="62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2"/>
                    </a:solidFill>
                  </a:tcPr>
                </a:tc>
                <a:tc rowSpan="2">
                  <a:txBody>
                    <a:bodyPr/>
                    <a:lstStyle/>
                    <a:p>
                      <a:pPr algn="ctr">
                        <a:lnSpc>
                          <a:spcPct val="107000"/>
                        </a:lnSpc>
                        <a:spcAft>
                          <a:spcPts val="0"/>
                        </a:spcAft>
                      </a:pPr>
                      <a:r>
                        <a:rPr lang="ka-GE" sz="800" b="1">
                          <a:solidFill>
                            <a:srgbClr val="FFFFFF"/>
                          </a:solidFill>
                          <a:effectLst/>
                          <a:latin typeface="Sylfaen"/>
                          <a:ea typeface="Times New Roman"/>
                          <a:cs typeface="Times New Roman"/>
                        </a:rPr>
                        <a:t>გუნდების აუცილებელი მინიმალური რაოდენობა</a:t>
                      </a:r>
                      <a:endParaRPr lang="ru-RU" sz="800">
                        <a:effectLst/>
                        <a:latin typeface="Calibri"/>
                        <a:ea typeface="Calibri"/>
                        <a:cs typeface="Times New Roman"/>
                      </a:endParaRPr>
                    </a:p>
                  </a:txBody>
                  <a:tcPr marL="62374" marR="62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2"/>
                    </a:solidFill>
                  </a:tcPr>
                </a:tc>
                <a:extLst>
                  <a:ext uri="{0D108BD9-81ED-4DB2-BD59-A6C34878D82A}">
                    <a16:rowId xmlns:a16="http://schemas.microsoft.com/office/drawing/2014/main" val="10000"/>
                  </a:ext>
                </a:extLst>
              </a:tr>
              <a:tr h="679146">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ka-GE" sz="800" b="1">
                          <a:solidFill>
                            <a:srgbClr val="FFFFFF"/>
                          </a:solidFill>
                          <a:effectLst/>
                          <a:latin typeface="Sylfaen"/>
                          <a:ea typeface="Times New Roman"/>
                          <a:cs typeface="Times New Roman"/>
                        </a:rPr>
                        <a:t>ფსიქიატრი</a:t>
                      </a:r>
                      <a:endParaRPr lang="ru-RU" sz="800">
                        <a:effectLst/>
                        <a:latin typeface="Calibri"/>
                        <a:ea typeface="Calibri"/>
                        <a:cs typeface="Times New Roman"/>
                      </a:endParaRPr>
                    </a:p>
                  </a:txBody>
                  <a:tcPr marL="62374" marR="62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2"/>
                    </a:solidFill>
                  </a:tcPr>
                </a:tc>
                <a:tc>
                  <a:txBody>
                    <a:bodyPr/>
                    <a:lstStyle/>
                    <a:p>
                      <a:pPr algn="ctr">
                        <a:lnSpc>
                          <a:spcPct val="107000"/>
                        </a:lnSpc>
                        <a:spcAft>
                          <a:spcPts val="0"/>
                        </a:spcAft>
                      </a:pPr>
                      <a:r>
                        <a:rPr lang="ka-GE" sz="800" b="1">
                          <a:solidFill>
                            <a:srgbClr val="FFFFFF"/>
                          </a:solidFill>
                          <a:effectLst/>
                          <a:latin typeface="Sylfaen"/>
                          <a:ea typeface="Times New Roman"/>
                          <a:cs typeface="Times New Roman"/>
                        </a:rPr>
                        <a:t>სოციალური მუშაკი, ფსიქოლოგი, ექთანი/უმცროსი ექიმი</a:t>
                      </a:r>
                      <a:endParaRPr lang="ru-RU" sz="800">
                        <a:effectLst/>
                        <a:latin typeface="Calibri"/>
                        <a:ea typeface="Calibri"/>
                        <a:cs typeface="Times New Roman"/>
                      </a:endParaRPr>
                    </a:p>
                  </a:txBody>
                  <a:tcPr marL="62374" marR="62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2"/>
                    </a:solid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1"/>
                  </a:ext>
                </a:extLst>
              </a:tr>
              <a:tr h="233149">
                <a:tc>
                  <a:txBody>
                    <a:bodyPr/>
                    <a:lstStyle/>
                    <a:p>
                      <a:pPr>
                        <a:lnSpc>
                          <a:spcPct val="107000"/>
                        </a:lnSpc>
                        <a:spcAft>
                          <a:spcPts val="0"/>
                        </a:spcAft>
                      </a:pPr>
                      <a:r>
                        <a:rPr lang="ka-GE" sz="1100">
                          <a:solidFill>
                            <a:srgbClr val="000000"/>
                          </a:solidFill>
                          <a:effectLst/>
                          <a:latin typeface="Sylfaen"/>
                          <a:ea typeface="Times New Roman"/>
                          <a:cs typeface="Times New Roman"/>
                        </a:rPr>
                        <a:t>ბათუმი</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100">
                          <a:solidFill>
                            <a:srgbClr val="000000"/>
                          </a:solidFill>
                          <a:effectLst/>
                          <a:latin typeface="Sylfaen"/>
                          <a:ea typeface="Times New Roman"/>
                          <a:cs typeface="Times New Roman"/>
                        </a:rPr>
                        <a:t>152</a:t>
                      </a:r>
                      <a:r>
                        <a:rPr lang="en-US" sz="1100">
                          <a:solidFill>
                            <a:srgbClr val="000000"/>
                          </a:solidFill>
                          <a:effectLst/>
                          <a:latin typeface="Sylfaen"/>
                          <a:ea typeface="Times New Roman"/>
                          <a:cs typeface="Times New Roman"/>
                        </a:rPr>
                        <a:t> </a:t>
                      </a:r>
                      <a:r>
                        <a:rPr lang="ka-GE" sz="1100">
                          <a:solidFill>
                            <a:srgbClr val="000000"/>
                          </a:solidFill>
                          <a:effectLst/>
                          <a:latin typeface="Sylfaen"/>
                          <a:ea typeface="Times New Roman"/>
                          <a:cs typeface="Times New Roman"/>
                        </a:rPr>
                        <a:t>839</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1</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2</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1</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1</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3149">
                <a:tc>
                  <a:txBody>
                    <a:bodyPr/>
                    <a:lstStyle/>
                    <a:p>
                      <a:pPr>
                        <a:lnSpc>
                          <a:spcPct val="107000"/>
                        </a:lnSpc>
                        <a:spcAft>
                          <a:spcPts val="0"/>
                        </a:spcAft>
                      </a:pPr>
                      <a:r>
                        <a:rPr lang="ka-GE" sz="1100">
                          <a:solidFill>
                            <a:srgbClr val="000000"/>
                          </a:solidFill>
                          <a:effectLst/>
                          <a:latin typeface="Sylfaen"/>
                          <a:ea typeface="Times New Roman"/>
                          <a:cs typeface="Times New Roman"/>
                        </a:rPr>
                        <a:t>ხელვაჩაური-ქედა-შუახევი-ხულო</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100">
                          <a:solidFill>
                            <a:srgbClr val="000000"/>
                          </a:solidFill>
                          <a:effectLst/>
                          <a:latin typeface="Sylfaen"/>
                          <a:ea typeface="Times New Roman"/>
                          <a:cs typeface="Times New Roman"/>
                        </a:rPr>
                        <a:t>106</a:t>
                      </a:r>
                      <a:r>
                        <a:rPr lang="en-US" sz="1100">
                          <a:solidFill>
                            <a:srgbClr val="000000"/>
                          </a:solidFill>
                          <a:effectLst/>
                          <a:latin typeface="Sylfaen"/>
                          <a:ea typeface="Times New Roman"/>
                          <a:cs typeface="Times New Roman"/>
                        </a:rPr>
                        <a:t> </a:t>
                      </a:r>
                      <a:r>
                        <a:rPr lang="ka-GE" sz="1100">
                          <a:solidFill>
                            <a:srgbClr val="000000"/>
                          </a:solidFill>
                          <a:effectLst/>
                          <a:latin typeface="Sylfaen"/>
                          <a:ea typeface="Times New Roman"/>
                          <a:cs typeface="Times New Roman"/>
                        </a:rPr>
                        <a:t>320</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1</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2</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0</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1</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3149">
                <a:tc>
                  <a:txBody>
                    <a:bodyPr/>
                    <a:lstStyle/>
                    <a:p>
                      <a:pPr>
                        <a:lnSpc>
                          <a:spcPct val="107000"/>
                        </a:lnSpc>
                        <a:spcAft>
                          <a:spcPts val="0"/>
                        </a:spcAft>
                      </a:pPr>
                      <a:r>
                        <a:rPr lang="ka-GE" sz="1100">
                          <a:solidFill>
                            <a:srgbClr val="000000"/>
                          </a:solidFill>
                          <a:effectLst/>
                          <a:latin typeface="Sylfaen"/>
                          <a:ea typeface="Times New Roman"/>
                          <a:cs typeface="Times New Roman"/>
                        </a:rPr>
                        <a:t>ქობულეთი-ოზურგეთი-ჩოხატაური</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100">
                          <a:solidFill>
                            <a:srgbClr val="000000"/>
                          </a:solidFill>
                          <a:effectLst/>
                          <a:latin typeface="Sylfaen"/>
                          <a:ea typeface="Times New Roman"/>
                          <a:cs typeface="Times New Roman"/>
                        </a:rPr>
                        <a:t>156</a:t>
                      </a:r>
                      <a:r>
                        <a:rPr lang="en-US" sz="1100">
                          <a:solidFill>
                            <a:srgbClr val="000000"/>
                          </a:solidFill>
                          <a:effectLst/>
                          <a:latin typeface="Sylfaen"/>
                          <a:ea typeface="Times New Roman"/>
                          <a:cs typeface="Times New Roman"/>
                        </a:rPr>
                        <a:t> </a:t>
                      </a:r>
                      <a:r>
                        <a:rPr lang="ka-GE" sz="1100">
                          <a:solidFill>
                            <a:srgbClr val="000000"/>
                          </a:solidFill>
                          <a:effectLst/>
                          <a:latin typeface="Sylfaen"/>
                          <a:ea typeface="Times New Roman"/>
                          <a:cs typeface="Times New Roman"/>
                        </a:rPr>
                        <a:t>658</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1</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2</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0</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1</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3149">
                <a:tc>
                  <a:txBody>
                    <a:bodyPr/>
                    <a:lstStyle/>
                    <a:p>
                      <a:pPr>
                        <a:lnSpc>
                          <a:spcPct val="107000"/>
                        </a:lnSpc>
                        <a:spcAft>
                          <a:spcPts val="0"/>
                        </a:spcAft>
                      </a:pPr>
                      <a:r>
                        <a:rPr lang="ka-GE" sz="1100">
                          <a:solidFill>
                            <a:srgbClr val="000000"/>
                          </a:solidFill>
                          <a:effectLst/>
                          <a:latin typeface="Sylfaen"/>
                          <a:ea typeface="Times New Roman"/>
                          <a:cs typeface="Times New Roman"/>
                        </a:rPr>
                        <a:t>ქუთაისი-წყალტუბოს ნაწილი (20000 მოსახლე)</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100">
                          <a:solidFill>
                            <a:srgbClr val="000000"/>
                          </a:solidFill>
                          <a:effectLst/>
                          <a:latin typeface="Sylfaen"/>
                          <a:ea typeface="Times New Roman"/>
                          <a:cs typeface="Times New Roman"/>
                        </a:rPr>
                        <a:t>167</a:t>
                      </a:r>
                      <a:r>
                        <a:rPr lang="en-US" sz="1100">
                          <a:solidFill>
                            <a:srgbClr val="000000"/>
                          </a:solidFill>
                          <a:effectLst/>
                          <a:latin typeface="Sylfaen"/>
                          <a:ea typeface="Times New Roman"/>
                          <a:cs typeface="Times New Roman"/>
                        </a:rPr>
                        <a:t> </a:t>
                      </a:r>
                      <a:r>
                        <a:rPr lang="ka-GE" sz="1100">
                          <a:solidFill>
                            <a:srgbClr val="000000"/>
                          </a:solidFill>
                          <a:effectLst/>
                          <a:latin typeface="Sylfaen"/>
                          <a:ea typeface="Times New Roman"/>
                          <a:cs typeface="Times New Roman"/>
                        </a:rPr>
                        <a:t>635</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1</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2</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1</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1</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4642">
                <a:tc>
                  <a:txBody>
                    <a:bodyPr/>
                    <a:lstStyle/>
                    <a:p>
                      <a:pPr>
                        <a:lnSpc>
                          <a:spcPct val="107000"/>
                        </a:lnSpc>
                        <a:spcAft>
                          <a:spcPts val="0"/>
                        </a:spcAft>
                      </a:pPr>
                      <a:r>
                        <a:rPr lang="ka-GE" sz="1100">
                          <a:solidFill>
                            <a:srgbClr val="000000"/>
                          </a:solidFill>
                          <a:effectLst/>
                          <a:latin typeface="Sylfaen"/>
                          <a:ea typeface="Times New Roman"/>
                          <a:cs typeface="Times New Roman"/>
                        </a:rPr>
                        <a:t>ხონი-წყალტუბოს ნაწილი-მარტვილი-ცაგერი-ლენტეხი</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100">
                          <a:solidFill>
                            <a:srgbClr val="000000"/>
                          </a:solidFill>
                          <a:effectLst/>
                          <a:latin typeface="Sylfaen"/>
                          <a:ea typeface="Times New Roman"/>
                          <a:cs typeface="Times New Roman"/>
                        </a:rPr>
                        <a:t>108</a:t>
                      </a:r>
                      <a:r>
                        <a:rPr lang="en-US" sz="1100">
                          <a:solidFill>
                            <a:srgbClr val="000000"/>
                          </a:solidFill>
                          <a:effectLst/>
                          <a:latin typeface="Sylfaen"/>
                          <a:ea typeface="Times New Roman"/>
                          <a:cs typeface="Times New Roman"/>
                        </a:rPr>
                        <a:t> </a:t>
                      </a:r>
                      <a:r>
                        <a:rPr lang="ka-GE" sz="1100">
                          <a:solidFill>
                            <a:srgbClr val="000000"/>
                          </a:solidFill>
                          <a:effectLst/>
                          <a:latin typeface="Sylfaen"/>
                          <a:ea typeface="Times New Roman"/>
                          <a:cs typeface="Times New Roman"/>
                        </a:rPr>
                        <a:t>689</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1</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2</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0</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1</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3149">
                <a:tc>
                  <a:txBody>
                    <a:bodyPr/>
                    <a:lstStyle/>
                    <a:p>
                      <a:pPr>
                        <a:lnSpc>
                          <a:spcPct val="107000"/>
                        </a:lnSpc>
                        <a:spcAft>
                          <a:spcPts val="0"/>
                        </a:spcAft>
                      </a:pPr>
                      <a:r>
                        <a:rPr lang="ka-GE" sz="1100">
                          <a:solidFill>
                            <a:srgbClr val="000000"/>
                          </a:solidFill>
                          <a:effectLst/>
                          <a:latin typeface="Sylfaen"/>
                          <a:ea typeface="Times New Roman"/>
                          <a:cs typeface="Times New Roman"/>
                        </a:rPr>
                        <a:t>ვანი-სამტრედია-ლანჩხუთი</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100">
                          <a:solidFill>
                            <a:srgbClr val="000000"/>
                          </a:solidFill>
                          <a:effectLst/>
                          <a:latin typeface="Sylfaen"/>
                          <a:ea typeface="Times New Roman"/>
                          <a:cs typeface="Times New Roman"/>
                        </a:rPr>
                        <a:t>104</a:t>
                      </a:r>
                      <a:r>
                        <a:rPr lang="en-US" sz="1100">
                          <a:solidFill>
                            <a:srgbClr val="000000"/>
                          </a:solidFill>
                          <a:effectLst/>
                          <a:latin typeface="Sylfaen"/>
                          <a:ea typeface="Times New Roman"/>
                          <a:cs typeface="Times New Roman"/>
                        </a:rPr>
                        <a:t> </a:t>
                      </a:r>
                      <a:r>
                        <a:rPr lang="ka-GE" sz="1100">
                          <a:solidFill>
                            <a:srgbClr val="000000"/>
                          </a:solidFill>
                          <a:effectLst/>
                          <a:latin typeface="Sylfaen"/>
                          <a:ea typeface="Times New Roman"/>
                          <a:cs typeface="Times New Roman"/>
                        </a:rPr>
                        <a:t>560</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1</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2</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0</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1</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3149">
                <a:tc>
                  <a:txBody>
                    <a:bodyPr/>
                    <a:lstStyle/>
                    <a:p>
                      <a:pPr>
                        <a:lnSpc>
                          <a:spcPct val="107000"/>
                        </a:lnSpc>
                        <a:spcAft>
                          <a:spcPts val="0"/>
                        </a:spcAft>
                      </a:pPr>
                      <a:r>
                        <a:rPr lang="ka-GE" sz="1100">
                          <a:solidFill>
                            <a:srgbClr val="000000"/>
                          </a:solidFill>
                          <a:effectLst/>
                          <a:latin typeface="Sylfaen"/>
                          <a:ea typeface="Times New Roman"/>
                          <a:cs typeface="Times New Roman"/>
                        </a:rPr>
                        <a:t>ზესტაფონი-ბაღდათი-ხარაგაული</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100">
                          <a:solidFill>
                            <a:srgbClr val="000000"/>
                          </a:solidFill>
                          <a:effectLst/>
                          <a:latin typeface="Sylfaen"/>
                          <a:ea typeface="Times New Roman"/>
                          <a:cs typeface="Times New Roman"/>
                        </a:rPr>
                        <a:t>98</a:t>
                      </a:r>
                      <a:r>
                        <a:rPr lang="en-US" sz="1100">
                          <a:solidFill>
                            <a:srgbClr val="000000"/>
                          </a:solidFill>
                          <a:effectLst/>
                          <a:latin typeface="Sylfaen"/>
                          <a:ea typeface="Times New Roman"/>
                          <a:cs typeface="Times New Roman"/>
                        </a:rPr>
                        <a:t> </a:t>
                      </a:r>
                      <a:r>
                        <a:rPr lang="ka-GE" sz="1100">
                          <a:solidFill>
                            <a:srgbClr val="000000"/>
                          </a:solidFill>
                          <a:effectLst/>
                          <a:latin typeface="Sylfaen"/>
                          <a:ea typeface="Times New Roman"/>
                          <a:cs typeface="Times New Roman"/>
                        </a:rPr>
                        <a:t>683</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1</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2</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0</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1</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3149">
                <a:tc>
                  <a:txBody>
                    <a:bodyPr/>
                    <a:lstStyle/>
                    <a:p>
                      <a:pPr>
                        <a:lnSpc>
                          <a:spcPct val="107000"/>
                        </a:lnSpc>
                        <a:spcAft>
                          <a:spcPts val="0"/>
                        </a:spcAft>
                      </a:pPr>
                      <a:r>
                        <a:rPr lang="ka-GE" sz="1100" dirty="0">
                          <a:solidFill>
                            <a:srgbClr val="000000"/>
                          </a:solidFill>
                          <a:effectLst/>
                          <a:latin typeface="Sylfaen"/>
                          <a:ea typeface="Times New Roman"/>
                          <a:cs typeface="Times New Roman"/>
                        </a:rPr>
                        <a:t>თერჯოლა-ტყიბული-ამბროლაური-ონი</a:t>
                      </a:r>
                      <a:endParaRPr lang="ru-RU" sz="1100" dirty="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100">
                          <a:solidFill>
                            <a:srgbClr val="000000"/>
                          </a:solidFill>
                          <a:effectLst/>
                          <a:latin typeface="Sylfaen"/>
                          <a:ea typeface="Times New Roman"/>
                          <a:cs typeface="Times New Roman"/>
                        </a:rPr>
                        <a:t>73</a:t>
                      </a:r>
                      <a:r>
                        <a:rPr lang="en-US" sz="1100">
                          <a:solidFill>
                            <a:srgbClr val="000000"/>
                          </a:solidFill>
                          <a:effectLst/>
                          <a:latin typeface="Sylfaen"/>
                          <a:ea typeface="Times New Roman"/>
                          <a:cs typeface="Times New Roman"/>
                        </a:rPr>
                        <a:t> </a:t>
                      </a:r>
                      <a:r>
                        <a:rPr lang="ka-GE" sz="1100">
                          <a:solidFill>
                            <a:srgbClr val="000000"/>
                          </a:solidFill>
                          <a:effectLst/>
                          <a:latin typeface="Sylfaen"/>
                          <a:ea typeface="Times New Roman"/>
                          <a:cs typeface="Times New Roman"/>
                        </a:rPr>
                        <a:t>718</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1</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2</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0</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1</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33149">
                <a:tc>
                  <a:txBody>
                    <a:bodyPr/>
                    <a:lstStyle/>
                    <a:p>
                      <a:pPr>
                        <a:lnSpc>
                          <a:spcPct val="107000"/>
                        </a:lnSpc>
                        <a:spcAft>
                          <a:spcPts val="0"/>
                        </a:spcAft>
                      </a:pPr>
                      <a:r>
                        <a:rPr lang="ka-GE" sz="1100" dirty="0">
                          <a:solidFill>
                            <a:srgbClr val="000000"/>
                          </a:solidFill>
                          <a:effectLst/>
                          <a:latin typeface="Sylfaen"/>
                          <a:ea typeface="Times New Roman"/>
                          <a:cs typeface="Times New Roman"/>
                        </a:rPr>
                        <a:t>ჭიათურა-საჩხერე</a:t>
                      </a:r>
                      <a:endParaRPr lang="ru-RU" sz="1100" dirty="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100">
                          <a:solidFill>
                            <a:srgbClr val="000000"/>
                          </a:solidFill>
                          <a:effectLst/>
                          <a:latin typeface="Sylfaen"/>
                          <a:ea typeface="Times New Roman"/>
                          <a:cs typeface="Times New Roman"/>
                        </a:rPr>
                        <a:t>77</a:t>
                      </a:r>
                      <a:r>
                        <a:rPr lang="en-US" sz="1100">
                          <a:solidFill>
                            <a:srgbClr val="000000"/>
                          </a:solidFill>
                          <a:effectLst/>
                          <a:latin typeface="Sylfaen"/>
                          <a:ea typeface="Times New Roman"/>
                          <a:cs typeface="Times New Roman"/>
                        </a:rPr>
                        <a:t> </a:t>
                      </a:r>
                      <a:r>
                        <a:rPr lang="ka-GE" sz="1100">
                          <a:solidFill>
                            <a:srgbClr val="000000"/>
                          </a:solidFill>
                          <a:effectLst/>
                          <a:latin typeface="Sylfaen"/>
                          <a:ea typeface="Times New Roman"/>
                          <a:cs typeface="Times New Roman"/>
                        </a:rPr>
                        <a:t>659</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1</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2</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0</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1</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33149">
                <a:tc>
                  <a:txBody>
                    <a:bodyPr/>
                    <a:lstStyle/>
                    <a:p>
                      <a:pPr>
                        <a:lnSpc>
                          <a:spcPct val="107000"/>
                        </a:lnSpc>
                        <a:spcAft>
                          <a:spcPts val="0"/>
                        </a:spcAft>
                      </a:pPr>
                      <a:r>
                        <a:rPr lang="ka-GE" sz="1100">
                          <a:solidFill>
                            <a:srgbClr val="000000"/>
                          </a:solidFill>
                          <a:effectLst/>
                          <a:latin typeface="Sylfaen"/>
                          <a:ea typeface="Times New Roman"/>
                          <a:cs typeface="Times New Roman"/>
                        </a:rPr>
                        <a:t>სიღნაღი-დედოფლისწყარო-ლაგოდეხი</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100">
                          <a:solidFill>
                            <a:srgbClr val="000000"/>
                          </a:solidFill>
                          <a:effectLst/>
                          <a:latin typeface="Sylfaen"/>
                          <a:ea typeface="Times New Roman"/>
                          <a:cs typeface="Times New Roman"/>
                        </a:rPr>
                        <a:t>92</a:t>
                      </a:r>
                      <a:r>
                        <a:rPr lang="en-US" sz="1100">
                          <a:solidFill>
                            <a:srgbClr val="000000"/>
                          </a:solidFill>
                          <a:effectLst/>
                          <a:latin typeface="Sylfaen"/>
                          <a:ea typeface="Times New Roman"/>
                          <a:cs typeface="Times New Roman"/>
                        </a:rPr>
                        <a:t> </a:t>
                      </a:r>
                      <a:r>
                        <a:rPr lang="ka-GE" sz="1100">
                          <a:solidFill>
                            <a:srgbClr val="000000"/>
                          </a:solidFill>
                          <a:effectLst/>
                          <a:latin typeface="Sylfaen"/>
                          <a:ea typeface="Times New Roman"/>
                          <a:cs typeface="Times New Roman"/>
                        </a:rPr>
                        <a:t>847</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1</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2</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0</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1</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33149">
                <a:tc>
                  <a:txBody>
                    <a:bodyPr/>
                    <a:lstStyle/>
                    <a:p>
                      <a:pPr>
                        <a:lnSpc>
                          <a:spcPct val="107000"/>
                        </a:lnSpc>
                        <a:spcAft>
                          <a:spcPts val="0"/>
                        </a:spcAft>
                      </a:pPr>
                      <a:r>
                        <a:rPr lang="ka-GE" sz="1100">
                          <a:solidFill>
                            <a:srgbClr val="000000"/>
                          </a:solidFill>
                          <a:effectLst/>
                          <a:latin typeface="Sylfaen"/>
                          <a:ea typeface="Times New Roman"/>
                          <a:cs typeface="Times New Roman"/>
                        </a:rPr>
                        <a:t>თელავი-ახმეტა-ყვარელი-გურჯაანი</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100">
                          <a:solidFill>
                            <a:srgbClr val="000000"/>
                          </a:solidFill>
                          <a:effectLst/>
                          <a:latin typeface="Sylfaen"/>
                          <a:ea typeface="Times New Roman"/>
                          <a:cs typeface="Times New Roman"/>
                        </a:rPr>
                        <a:t>173</a:t>
                      </a:r>
                      <a:r>
                        <a:rPr lang="en-US" sz="1100">
                          <a:solidFill>
                            <a:srgbClr val="000000"/>
                          </a:solidFill>
                          <a:effectLst/>
                          <a:latin typeface="Sylfaen"/>
                          <a:ea typeface="Times New Roman"/>
                          <a:cs typeface="Times New Roman"/>
                        </a:rPr>
                        <a:t> </a:t>
                      </a:r>
                      <a:r>
                        <a:rPr lang="ka-GE" sz="1100">
                          <a:solidFill>
                            <a:srgbClr val="000000"/>
                          </a:solidFill>
                          <a:effectLst/>
                          <a:latin typeface="Sylfaen"/>
                          <a:ea typeface="Times New Roman"/>
                          <a:cs typeface="Times New Roman"/>
                        </a:rPr>
                        <a:t>975</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2</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4</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1</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2</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33149">
                <a:tc>
                  <a:txBody>
                    <a:bodyPr/>
                    <a:lstStyle/>
                    <a:p>
                      <a:pPr>
                        <a:lnSpc>
                          <a:spcPct val="107000"/>
                        </a:lnSpc>
                        <a:spcAft>
                          <a:spcPts val="0"/>
                        </a:spcAft>
                      </a:pPr>
                      <a:r>
                        <a:rPr lang="ka-GE" sz="1100">
                          <a:solidFill>
                            <a:srgbClr val="000000"/>
                          </a:solidFill>
                          <a:effectLst/>
                          <a:latin typeface="Sylfaen"/>
                          <a:ea typeface="Times New Roman"/>
                          <a:cs typeface="Times New Roman"/>
                        </a:rPr>
                        <a:t>ახალციხე-ადიგენი-ასპინძა-ახალქალაქი-ნინოწმინდა-ბორჯომი</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100">
                          <a:solidFill>
                            <a:srgbClr val="000000"/>
                          </a:solidFill>
                          <a:effectLst/>
                          <a:latin typeface="Sylfaen"/>
                          <a:ea typeface="Times New Roman"/>
                          <a:cs typeface="Times New Roman"/>
                        </a:rPr>
                        <a:t>160</a:t>
                      </a:r>
                      <a:r>
                        <a:rPr lang="en-US" sz="1100">
                          <a:solidFill>
                            <a:srgbClr val="000000"/>
                          </a:solidFill>
                          <a:effectLst/>
                          <a:latin typeface="Sylfaen"/>
                          <a:ea typeface="Times New Roman"/>
                          <a:cs typeface="Times New Roman"/>
                        </a:rPr>
                        <a:t> </a:t>
                      </a:r>
                      <a:r>
                        <a:rPr lang="ka-GE" sz="1100">
                          <a:solidFill>
                            <a:srgbClr val="000000"/>
                          </a:solidFill>
                          <a:effectLst/>
                          <a:latin typeface="Sylfaen"/>
                          <a:ea typeface="Times New Roman"/>
                          <a:cs typeface="Times New Roman"/>
                        </a:rPr>
                        <a:t>504</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2</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4</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0</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2</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33149">
                <a:tc>
                  <a:txBody>
                    <a:bodyPr/>
                    <a:lstStyle/>
                    <a:p>
                      <a:pPr>
                        <a:lnSpc>
                          <a:spcPct val="107000"/>
                        </a:lnSpc>
                        <a:spcAft>
                          <a:spcPts val="0"/>
                        </a:spcAft>
                      </a:pPr>
                      <a:r>
                        <a:rPr lang="ka-GE" sz="1100">
                          <a:solidFill>
                            <a:srgbClr val="000000"/>
                          </a:solidFill>
                          <a:effectLst/>
                          <a:latin typeface="Sylfaen"/>
                          <a:ea typeface="Times New Roman"/>
                          <a:cs typeface="Times New Roman"/>
                        </a:rPr>
                        <a:t>ხაშური-ქარელი</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100">
                          <a:solidFill>
                            <a:srgbClr val="000000"/>
                          </a:solidFill>
                          <a:effectLst/>
                          <a:latin typeface="Sylfaen"/>
                          <a:ea typeface="Times New Roman"/>
                          <a:cs typeface="Times New Roman"/>
                        </a:rPr>
                        <a:t>93</a:t>
                      </a:r>
                      <a:r>
                        <a:rPr lang="en-US" sz="1100">
                          <a:solidFill>
                            <a:srgbClr val="000000"/>
                          </a:solidFill>
                          <a:effectLst/>
                          <a:latin typeface="Sylfaen"/>
                          <a:ea typeface="Times New Roman"/>
                          <a:cs typeface="Times New Roman"/>
                        </a:rPr>
                        <a:t> </a:t>
                      </a:r>
                      <a:r>
                        <a:rPr lang="ka-GE" sz="1100">
                          <a:solidFill>
                            <a:srgbClr val="000000"/>
                          </a:solidFill>
                          <a:effectLst/>
                          <a:latin typeface="Sylfaen"/>
                          <a:ea typeface="Times New Roman"/>
                          <a:cs typeface="Times New Roman"/>
                        </a:rPr>
                        <a:t>919</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1</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2</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0</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1</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33149">
                <a:tc>
                  <a:txBody>
                    <a:bodyPr/>
                    <a:lstStyle/>
                    <a:p>
                      <a:pPr>
                        <a:lnSpc>
                          <a:spcPct val="107000"/>
                        </a:lnSpc>
                        <a:spcAft>
                          <a:spcPts val="0"/>
                        </a:spcAft>
                      </a:pPr>
                      <a:r>
                        <a:rPr lang="ka-GE" sz="1100">
                          <a:solidFill>
                            <a:srgbClr val="000000"/>
                          </a:solidFill>
                          <a:effectLst/>
                          <a:latin typeface="Sylfaen"/>
                          <a:ea typeface="Times New Roman"/>
                          <a:cs typeface="Times New Roman"/>
                        </a:rPr>
                        <a:t>გორი-კასპი</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100">
                          <a:solidFill>
                            <a:srgbClr val="000000"/>
                          </a:solidFill>
                          <a:effectLst/>
                          <a:latin typeface="Sylfaen"/>
                          <a:ea typeface="Times New Roman"/>
                          <a:cs typeface="Times New Roman"/>
                        </a:rPr>
                        <a:t>169</a:t>
                      </a:r>
                      <a:r>
                        <a:rPr lang="en-US" sz="1100">
                          <a:solidFill>
                            <a:srgbClr val="000000"/>
                          </a:solidFill>
                          <a:effectLst/>
                          <a:latin typeface="Sylfaen"/>
                          <a:ea typeface="Times New Roman"/>
                          <a:cs typeface="Times New Roman"/>
                        </a:rPr>
                        <a:t> </a:t>
                      </a:r>
                      <a:r>
                        <a:rPr lang="ka-GE" sz="1100">
                          <a:solidFill>
                            <a:srgbClr val="000000"/>
                          </a:solidFill>
                          <a:effectLst/>
                          <a:latin typeface="Sylfaen"/>
                          <a:ea typeface="Times New Roman"/>
                          <a:cs typeface="Times New Roman"/>
                        </a:rPr>
                        <a:t>463</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2</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4</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0</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2</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33149">
                <a:tc>
                  <a:txBody>
                    <a:bodyPr/>
                    <a:lstStyle/>
                    <a:p>
                      <a:pPr>
                        <a:lnSpc>
                          <a:spcPct val="107000"/>
                        </a:lnSpc>
                        <a:spcAft>
                          <a:spcPts val="0"/>
                        </a:spcAft>
                      </a:pPr>
                      <a:r>
                        <a:rPr lang="ka-GE" sz="1100">
                          <a:solidFill>
                            <a:srgbClr val="000000"/>
                          </a:solidFill>
                          <a:effectLst/>
                          <a:latin typeface="Sylfaen"/>
                          <a:ea typeface="Times New Roman"/>
                          <a:cs typeface="Times New Roman"/>
                        </a:rPr>
                        <a:t>ზუგდიდი-წალენჯიხა</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100">
                          <a:solidFill>
                            <a:srgbClr val="000000"/>
                          </a:solidFill>
                          <a:effectLst/>
                          <a:latin typeface="Sylfaen"/>
                          <a:ea typeface="Times New Roman"/>
                          <a:cs typeface="Times New Roman"/>
                        </a:rPr>
                        <a:t>131</a:t>
                      </a:r>
                      <a:r>
                        <a:rPr lang="en-US" sz="1100">
                          <a:solidFill>
                            <a:srgbClr val="000000"/>
                          </a:solidFill>
                          <a:effectLst/>
                          <a:latin typeface="Sylfaen"/>
                          <a:ea typeface="Times New Roman"/>
                          <a:cs typeface="Times New Roman"/>
                        </a:rPr>
                        <a:t> </a:t>
                      </a:r>
                      <a:r>
                        <a:rPr lang="ka-GE" sz="1100">
                          <a:solidFill>
                            <a:srgbClr val="000000"/>
                          </a:solidFill>
                          <a:effectLst/>
                          <a:latin typeface="Sylfaen"/>
                          <a:ea typeface="Times New Roman"/>
                          <a:cs typeface="Times New Roman"/>
                        </a:rPr>
                        <a:t>667</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1</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2</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0</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1</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33149">
                <a:tc>
                  <a:txBody>
                    <a:bodyPr/>
                    <a:lstStyle/>
                    <a:p>
                      <a:pPr>
                        <a:lnSpc>
                          <a:spcPct val="107000"/>
                        </a:lnSpc>
                        <a:spcAft>
                          <a:spcPts val="0"/>
                        </a:spcAft>
                      </a:pPr>
                      <a:r>
                        <a:rPr lang="ka-GE" sz="1100">
                          <a:solidFill>
                            <a:srgbClr val="000000"/>
                          </a:solidFill>
                          <a:effectLst/>
                          <a:latin typeface="Sylfaen"/>
                          <a:ea typeface="Times New Roman"/>
                          <a:cs typeface="Times New Roman"/>
                        </a:rPr>
                        <a:t>მესტია</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100">
                          <a:solidFill>
                            <a:srgbClr val="000000"/>
                          </a:solidFill>
                          <a:effectLst/>
                          <a:latin typeface="Sylfaen"/>
                          <a:ea typeface="Times New Roman"/>
                          <a:cs typeface="Times New Roman"/>
                        </a:rPr>
                        <a:t>93</a:t>
                      </a:r>
                      <a:r>
                        <a:rPr lang="en-US" sz="1100">
                          <a:solidFill>
                            <a:srgbClr val="000000"/>
                          </a:solidFill>
                          <a:effectLst/>
                          <a:latin typeface="Sylfaen"/>
                          <a:ea typeface="Times New Roman"/>
                          <a:cs typeface="Times New Roman"/>
                        </a:rPr>
                        <a:t> </a:t>
                      </a:r>
                      <a:r>
                        <a:rPr lang="ka-GE" sz="1100">
                          <a:solidFill>
                            <a:srgbClr val="000000"/>
                          </a:solidFill>
                          <a:effectLst/>
                          <a:latin typeface="Sylfaen"/>
                          <a:ea typeface="Times New Roman"/>
                          <a:cs typeface="Times New Roman"/>
                        </a:rPr>
                        <a:t>16</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0</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0</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0</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0</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33149">
                <a:tc>
                  <a:txBody>
                    <a:bodyPr/>
                    <a:lstStyle/>
                    <a:p>
                      <a:pPr>
                        <a:lnSpc>
                          <a:spcPct val="107000"/>
                        </a:lnSpc>
                        <a:spcAft>
                          <a:spcPts val="0"/>
                        </a:spcAft>
                      </a:pPr>
                      <a:r>
                        <a:rPr lang="ka-GE" sz="1100">
                          <a:solidFill>
                            <a:srgbClr val="000000"/>
                          </a:solidFill>
                          <a:effectLst/>
                          <a:latin typeface="Sylfaen"/>
                          <a:ea typeface="Times New Roman"/>
                          <a:cs typeface="Times New Roman"/>
                        </a:rPr>
                        <a:t>სენაკი-ფოთი-ჩხოროწყუ-ხობი-აბაშა</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100">
                          <a:solidFill>
                            <a:srgbClr val="000000"/>
                          </a:solidFill>
                          <a:effectLst/>
                          <a:latin typeface="Sylfaen"/>
                          <a:ea typeface="Times New Roman"/>
                          <a:cs typeface="Times New Roman"/>
                        </a:rPr>
                        <a:t>156</a:t>
                      </a:r>
                      <a:r>
                        <a:rPr lang="en-US" sz="1100">
                          <a:solidFill>
                            <a:srgbClr val="000000"/>
                          </a:solidFill>
                          <a:effectLst/>
                          <a:latin typeface="Sylfaen"/>
                          <a:ea typeface="Times New Roman"/>
                          <a:cs typeface="Times New Roman"/>
                        </a:rPr>
                        <a:t> </a:t>
                      </a:r>
                      <a:r>
                        <a:rPr lang="ka-GE" sz="1100">
                          <a:solidFill>
                            <a:srgbClr val="000000"/>
                          </a:solidFill>
                          <a:effectLst/>
                          <a:latin typeface="Sylfaen"/>
                          <a:ea typeface="Times New Roman"/>
                          <a:cs typeface="Times New Roman"/>
                        </a:rPr>
                        <a:t>315</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2</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4</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0</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2</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39115">
                <a:tc>
                  <a:txBody>
                    <a:bodyPr/>
                    <a:lstStyle/>
                    <a:p>
                      <a:pPr>
                        <a:lnSpc>
                          <a:spcPct val="107000"/>
                        </a:lnSpc>
                        <a:spcAft>
                          <a:spcPts val="0"/>
                        </a:spcAft>
                      </a:pPr>
                      <a:r>
                        <a:rPr lang="ka-GE" sz="1100">
                          <a:solidFill>
                            <a:srgbClr val="000000"/>
                          </a:solidFill>
                          <a:effectLst/>
                          <a:latin typeface="Sylfaen"/>
                          <a:ea typeface="Times New Roman"/>
                          <a:cs typeface="Times New Roman"/>
                        </a:rPr>
                        <a:t>რუსთავი-გარდაბანი-მარნეული-ბოლნისი-დმანისი-თეთრიწყარო-წალკა</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100">
                          <a:solidFill>
                            <a:srgbClr val="000000"/>
                          </a:solidFill>
                          <a:effectLst/>
                          <a:latin typeface="Sylfaen"/>
                          <a:ea typeface="Times New Roman"/>
                          <a:cs typeface="Times New Roman"/>
                        </a:rPr>
                        <a:t>423</a:t>
                      </a:r>
                      <a:r>
                        <a:rPr lang="en-US" sz="1100">
                          <a:solidFill>
                            <a:srgbClr val="000000"/>
                          </a:solidFill>
                          <a:effectLst/>
                          <a:latin typeface="Sylfaen"/>
                          <a:ea typeface="Times New Roman"/>
                          <a:cs typeface="Times New Roman"/>
                        </a:rPr>
                        <a:t> </a:t>
                      </a:r>
                      <a:r>
                        <a:rPr lang="ka-GE" sz="1100">
                          <a:solidFill>
                            <a:srgbClr val="000000"/>
                          </a:solidFill>
                          <a:effectLst/>
                          <a:latin typeface="Sylfaen"/>
                          <a:ea typeface="Times New Roman"/>
                          <a:cs typeface="Times New Roman"/>
                        </a:rPr>
                        <a:t>986</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3</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6</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2</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3</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33149">
                <a:tc>
                  <a:txBody>
                    <a:bodyPr/>
                    <a:lstStyle/>
                    <a:p>
                      <a:pPr>
                        <a:lnSpc>
                          <a:spcPct val="107000"/>
                        </a:lnSpc>
                        <a:spcAft>
                          <a:spcPts val="0"/>
                        </a:spcAft>
                      </a:pPr>
                      <a:r>
                        <a:rPr lang="ka-GE" sz="1100">
                          <a:solidFill>
                            <a:srgbClr val="000000"/>
                          </a:solidFill>
                          <a:effectLst/>
                          <a:latin typeface="Sylfaen"/>
                          <a:ea typeface="Times New Roman"/>
                          <a:cs typeface="Times New Roman"/>
                        </a:rPr>
                        <a:t>მცხეთა-მთიანეთი-დუშეთი</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100">
                          <a:solidFill>
                            <a:srgbClr val="000000"/>
                          </a:solidFill>
                          <a:effectLst/>
                          <a:latin typeface="Sylfaen"/>
                          <a:ea typeface="Times New Roman"/>
                          <a:cs typeface="Times New Roman"/>
                        </a:rPr>
                        <a:t>90</a:t>
                      </a:r>
                      <a:r>
                        <a:rPr lang="en-US" sz="1100">
                          <a:solidFill>
                            <a:srgbClr val="000000"/>
                          </a:solidFill>
                          <a:effectLst/>
                          <a:latin typeface="Sylfaen"/>
                          <a:ea typeface="Times New Roman"/>
                          <a:cs typeface="Times New Roman"/>
                        </a:rPr>
                        <a:t> </a:t>
                      </a:r>
                      <a:r>
                        <a:rPr lang="ka-GE" sz="1100">
                          <a:solidFill>
                            <a:srgbClr val="000000"/>
                          </a:solidFill>
                          <a:effectLst/>
                          <a:latin typeface="Sylfaen"/>
                          <a:ea typeface="Times New Roman"/>
                          <a:cs typeface="Times New Roman"/>
                        </a:rPr>
                        <a:t>778</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1</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2</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0</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1</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r h="233149">
                <a:tc>
                  <a:txBody>
                    <a:bodyPr/>
                    <a:lstStyle/>
                    <a:p>
                      <a:pPr>
                        <a:lnSpc>
                          <a:spcPct val="107000"/>
                        </a:lnSpc>
                        <a:spcAft>
                          <a:spcPts val="0"/>
                        </a:spcAft>
                      </a:pPr>
                      <a:r>
                        <a:rPr lang="ka-GE" sz="1100">
                          <a:solidFill>
                            <a:srgbClr val="000000"/>
                          </a:solidFill>
                          <a:effectLst/>
                          <a:latin typeface="Sylfaen"/>
                          <a:ea typeface="Times New Roman"/>
                          <a:cs typeface="Times New Roman"/>
                        </a:rPr>
                        <a:t>ყაზბეგი</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100">
                          <a:solidFill>
                            <a:srgbClr val="000000"/>
                          </a:solidFill>
                          <a:effectLst/>
                          <a:latin typeface="Sylfaen"/>
                          <a:ea typeface="Times New Roman"/>
                          <a:cs typeface="Times New Roman"/>
                        </a:rPr>
                        <a:t>3</a:t>
                      </a:r>
                      <a:r>
                        <a:rPr lang="en-US" sz="1100">
                          <a:solidFill>
                            <a:srgbClr val="000000"/>
                          </a:solidFill>
                          <a:effectLst/>
                          <a:latin typeface="Sylfaen"/>
                          <a:ea typeface="Times New Roman"/>
                          <a:cs typeface="Times New Roman"/>
                        </a:rPr>
                        <a:t> </a:t>
                      </a:r>
                      <a:r>
                        <a:rPr lang="ka-GE" sz="1100">
                          <a:solidFill>
                            <a:srgbClr val="000000"/>
                          </a:solidFill>
                          <a:effectLst/>
                          <a:latin typeface="Sylfaen"/>
                          <a:ea typeface="Times New Roman"/>
                          <a:cs typeface="Times New Roman"/>
                        </a:rPr>
                        <a:t>795</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0</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0</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0</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0</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233149">
                <a:tc>
                  <a:txBody>
                    <a:bodyPr/>
                    <a:lstStyle/>
                    <a:p>
                      <a:pPr>
                        <a:lnSpc>
                          <a:spcPct val="107000"/>
                        </a:lnSpc>
                        <a:spcAft>
                          <a:spcPts val="0"/>
                        </a:spcAft>
                      </a:pPr>
                      <a:r>
                        <a:rPr lang="ka-GE" sz="1100">
                          <a:solidFill>
                            <a:srgbClr val="000000"/>
                          </a:solidFill>
                          <a:effectLst/>
                          <a:latin typeface="Sylfaen"/>
                          <a:ea typeface="Times New Roman"/>
                          <a:cs typeface="Times New Roman"/>
                        </a:rPr>
                        <a:t>თბილისი-საგარეჯო</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100">
                          <a:solidFill>
                            <a:srgbClr val="000000"/>
                          </a:solidFill>
                          <a:effectLst/>
                          <a:latin typeface="Sylfaen"/>
                          <a:ea typeface="Times New Roman"/>
                          <a:cs typeface="Times New Roman"/>
                        </a:rPr>
                        <a:t>1</a:t>
                      </a:r>
                      <a:r>
                        <a:rPr lang="en-US" sz="1100">
                          <a:solidFill>
                            <a:srgbClr val="000000"/>
                          </a:solidFill>
                          <a:effectLst/>
                          <a:latin typeface="Sylfaen"/>
                          <a:ea typeface="Times New Roman"/>
                          <a:cs typeface="Times New Roman"/>
                        </a:rPr>
                        <a:t> </a:t>
                      </a:r>
                      <a:r>
                        <a:rPr lang="ka-GE" sz="1100">
                          <a:solidFill>
                            <a:srgbClr val="000000"/>
                          </a:solidFill>
                          <a:effectLst/>
                          <a:latin typeface="Sylfaen"/>
                          <a:ea typeface="Times New Roman"/>
                          <a:cs typeface="Times New Roman"/>
                        </a:rPr>
                        <a:t>160</a:t>
                      </a:r>
                      <a:r>
                        <a:rPr lang="en-US" sz="1100">
                          <a:solidFill>
                            <a:srgbClr val="000000"/>
                          </a:solidFill>
                          <a:effectLst/>
                          <a:latin typeface="Sylfaen"/>
                          <a:ea typeface="Times New Roman"/>
                          <a:cs typeface="Times New Roman"/>
                        </a:rPr>
                        <a:t> </a:t>
                      </a:r>
                      <a:r>
                        <a:rPr lang="ka-GE" sz="1100">
                          <a:solidFill>
                            <a:srgbClr val="000000"/>
                          </a:solidFill>
                          <a:effectLst/>
                          <a:latin typeface="Sylfaen"/>
                          <a:ea typeface="Times New Roman"/>
                          <a:cs typeface="Times New Roman"/>
                        </a:rPr>
                        <a:t>478</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7</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14</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6</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100">
                          <a:solidFill>
                            <a:srgbClr val="000000"/>
                          </a:solidFill>
                          <a:effectLst/>
                          <a:latin typeface="Sylfaen"/>
                          <a:ea typeface="Times New Roman"/>
                          <a:cs typeface="Times New Roman"/>
                        </a:rPr>
                        <a:t>7</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233149">
                <a:tc>
                  <a:txBody>
                    <a:bodyPr/>
                    <a:lstStyle/>
                    <a:p>
                      <a:pPr>
                        <a:lnSpc>
                          <a:spcPct val="107000"/>
                        </a:lnSpc>
                        <a:spcAft>
                          <a:spcPts val="0"/>
                        </a:spcAft>
                      </a:pPr>
                      <a:r>
                        <a:rPr lang="ka-GE" sz="1200" b="1">
                          <a:solidFill>
                            <a:srgbClr val="FFFFFF"/>
                          </a:solidFill>
                          <a:effectLst/>
                          <a:latin typeface="Sylfaen"/>
                          <a:ea typeface="Times New Roman"/>
                          <a:cs typeface="Times New Roman"/>
                        </a:rPr>
                        <a:t>საქართველო</a:t>
                      </a:r>
                      <a:endParaRPr lang="ru-RU" sz="12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2"/>
                    </a:solidFill>
                  </a:tcPr>
                </a:tc>
                <a:tc>
                  <a:txBody>
                    <a:bodyPr/>
                    <a:lstStyle/>
                    <a:p>
                      <a:pPr algn="r">
                        <a:lnSpc>
                          <a:spcPct val="107000"/>
                        </a:lnSpc>
                        <a:spcAft>
                          <a:spcPts val="0"/>
                        </a:spcAft>
                      </a:pPr>
                      <a:r>
                        <a:rPr lang="ka-GE" sz="1100" b="1">
                          <a:solidFill>
                            <a:srgbClr val="FFFFFF"/>
                          </a:solidFill>
                          <a:effectLst/>
                          <a:latin typeface="Sylfaen"/>
                          <a:ea typeface="Times New Roman"/>
                          <a:cs typeface="Times New Roman"/>
                        </a:rPr>
                        <a:t>3</a:t>
                      </a:r>
                      <a:r>
                        <a:rPr lang="en-US" sz="1100" b="1">
                          <a:solidFill>
                            <a:srgbClr val="FFFFFF"/>
                          </a:solidFill>
                          <a:effectLst/>
                          <a:latin typeface="Sylfaen"/>
                          <a:ea typeface="Times New Roman"/>
                          <a:cs typeface="Times New Roman"/>
                        </a:rPr>
                        <a:t> </a:t>
                      </a:r>
                      <a:r>
                        <a:rPr lang="ka-GE" sz="1100" b="1">
                          <a:solidFill>
                            <a:srgbClr val="FFFFFF"/>
                          </a:solidFill>
                          <a:effectLst/>
                          <a:latin typeface="Sylfaen"/>
                          <a:ea typeface="Times New Roman"/>
                          <a:cs typeface="Times New Roman"/>
                        </a:rPr>
                        <a:t>713</a:t>
                      </a:r>
                      <a:r>
                        <a:rPr lang="en-US" sz="1100" b="1">
                          <a:solidFill>
                            <a:srgbClr val="FFFFFF"/>
                          </a:solidFill>
                          <a:effectLst/>
                          <a:latin typeface="Sylfaen"/>
                          <a:ea typeface="Times New Roman"/>
                          <a:cs typeface="Times New Roman"/>
                        </a:rPr>
                        <a:t> </a:t>
                      </a:r>
                      <a:r>
                        <a:rPr lang="ka-GE" sz="1100" b="1">
                          <a:solidFill>
                            <a:srgbClr val="FFFFFF"/>
                          </a:solidFill>
                          <a:effectLst/>
                          <a:latin typeface="Sylfaen"/>
                          <a:ea typeface="Times New Roman"/>
                          <a:cs typeface="Times New Roman"/>
                        </a:rPr>
                        <a:t>804</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2"/>
                    </a:solidFill>
                  </a:tcPr>
                </a:tc>
                <a:tc>
                  <a:txBody>
                    <a:bodyPr/>
                    <a:lstStyle/>
                    <a:p>
                      <a:pPr algn="ctr">
                        <a:lnSpc>
                          <a:spcPct val="107000"/>
                        </a:lnSpc>
                        <a:spcAft>
                          <a:spcPts val="0"/>
                        </a:spcAft>
                      </a:pPr>
                      <a:r>
                        <a:rPr lang="ka-GE" sz="1100" b="1">
                          <a:solidFill>
                            <a:srgbClr val="FFFFFF"/>
                          </a:solidFill>
                          <a:effectLst/>
                          <a:latin typeface="Sylfaen"/>
                          <a:ea typeface="Times New Roman"/>
                          <a:cs typeface="Times New Roman"/>
                        </a:rPr>
                        <a:t>31</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0"/>
                        </a:spcAft>
                      </a:pPr>
                      <a:r>
                        <a:rPr lang="ka-GE" sz="1100" b="1">
                          <a:solidFill>
                            <a:srgbClr val="FFFFFF"/>
                          </a:solidFill>
                          <a:effectLst/>
                          <a:latin typeface="Sylfaen"/>
                          <a:ea typeface="Times New Roman"/>
                          <a:cs typeface="Times New Roman"/>
                        </a:rPr>
                        <a:t>62</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2"/>
                    </a:solidFill>
                  </a:tcPr>
                </a:tc>
                <a:tc>
                  <a:txBody>
                    <a:bodyPr/>
                    <a:lstStyle/>
                    <a:p>
                      <a:pPr algn="ctr">
                        <a:lnSpc>
                          <a:spcPct val="107000"/>
                        </a:lnSpc>
                        <a:spcAft>
                          <a:spcPts val="0"/>
                        </a:spcAft>
                      </a:pPr>
                      <a:r>
                        <a:rPr lang="ka-GE" sz="1100" b="1">
                          <a:solidFill>
                            <a:srgbClr val="FFFFFF"/>
                          </a:solidFill>
                          <a:effectLst/>
                          <a:latin typeface="Sylfaen"/>
                          <a:ea typeface="Times New Roman"/>
                          <a:cs typeface="Times New Roman"/>
                        </a:rPr>
                        <a:t>11</a:t>
                      </a:r>
                      <a:endParaRPr lang="ru-RU" sz="110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2"/>
                    </a:solidFill>
                  </a:tcPr>
                </a:tc>
                <a:tc>
                  <a:txBody>
                    <a:bodyPr/>
                    <a:lstStyle/>
                    <a:p>
                      <a:pPr algn="ctr">
                        <a:lnSpc>
                          <a:spcPct val="107000"/>
                        </a:lnSpc>
                        <a:spcAft>
                          <a:spcPts val="0"/>
                        </a:spcAft>
                      </a:pPr>
                      <a:r>
                        <a:rPr lang="ka-GE" sz="1100" b="1" dirty="0">
                          <a:solidFill>
                            <a:srgbClr val="FFFFFF"/>
                          </a:solidFill>
                          <a:effectLst/>
                          <a:latin typeface="Sylfaen"/>
                          <a:ea typeface="Times New Roman"/>
                          <a:cs typeface="Times New Roman"/>
                        </a:rPr>
                        <a:t>31</a:t>
                      </a:r>
                      <a:endParaRPr lang="ru-RU" sz="1100" dirty="0">
                        <a:effectLst/>
                        <a:latin typeface="Calibri"/>
                        <a:ea typeface="Calibri"/>
                        <a:cs typeface="Times New Roman"/>
                      </a:endParaRPr>
                    </a:p>
                  </a:txBody>
                  <a:tcPr marL="62374" marR="62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44062"/>
                    </a:solidFill>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3102392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0CFF3-BE36-6146-9CE8-CB4743F9D56F}"/>
              </a:ext>
            </a:extLst>
          </p:cNvPr>
          <p:cNvSpPr>
            <a:spLocks noGrp="1"/>
          </p:cNvSpPr>
          <p:nvPr>
            <p:ph type="title"/>
          </p:nvPr>
        </p:nvSpPr>
        <p:spPr/>
        <p:txBody>
          <a:bodyPr/>
          <a:lstStyle/>
          <a:p>
            <a:r>
              <a:rPr lang="ka-GE"/>
              <a:t>ადამიანური რესურსი</a:t>
            </a:r>
            <a:endParaRPr lang="en-US" dirty="0"/>
          </a:p>
        </p:txBody>
      </p:sp>
      <p:sp>
        <p:nvSpPr>
          <p:cNvPr id="3" name="Content Placeholder 2">
            <a:extLst>
              <a:ext uri="{FF2B5EF4-FFF2-40B4-BE49-F238E27FC236}">
                <a16:creationId xmlns:a16="http://schemas.microsoft.com/office/drawing/2014/main" id="{FF088F75-AA30-C049-AE02-2ED328AE3D08}"/>
              </a:ext>
            </a:extLst>
          </p:cNvPr>
          <p:cNvSpPr>
            <a:spLocks noGrp="1"/>
          </p:cNvSpPr>
          <p:nvPr>
            <p:ph sz="half" idx="1"/>
          </p:nvPr>
        </p:nvSpPr>
        <p:spPr/>
        <p:txBody>
          <a:bodyPr/>
          <a:lstStyle/>
          <a:p>
            <a:pPr marL="0" indent="0">
              <a:buNone/>
            </a:pPr>
            <a:r>
              <a:rPr lang="ka-GE" dirty="0"/>
              <a:t>ფსიქიატრი</a:t>
            </a:r>
          </a:p>
          <a:p>
            <a:pPr marL="0" indent="0">
              <a:buNone/>
            </a:pPr>
            <a:endParaRPr lang="ka-GE" dirty="0"/>
          </a:p>
          <a:p>
            <a:pPr marL="0" indent="0">
              <a:buNone/>
            </a:pPr>
            <a:endParaRPr lang="ka-GE" dirty="0"/>
          </a:p>
          <a:p>
            <a:r>
              <a:rPr lang="ka-GE" dirty="0"/>
              <a:t>მუშაობს - 14</a:t>
            </a:r>
          </a:p>
          <a:p>
            <a:r>
              <a:rPr lang="ka-GE" dirty="0"/>
              <a:t>საჭიროა - 17</a:t>
            </a:r>
          </a:p>
          <a:p>
            <a:r>
              <a:rPr lang="ka-GE" dirty="0"/>
              <a:t>სულ - 31</a:t>
            </a:r>
          </a:p>
        </p:txBody>
      </p:sp>
      <p:sp>
        <p:nvSpPr>
          <p:cNvPr id="4" name="Content Placeholder 3">
            <a:extLst>
              <a:ext uri="{FF2B5EF4-FFF2-40B4-BE49-F238E27FC236}">
                <a16:creationId xmlns:a16="http://schemas.microsoft.com/office/drawing/2014/main" id="{C0564FE1-EA1E-0A44-9F40-D35FD2577C45}"/>
              </a:ext>
            </a:extLst>
          </p:cNvPr>
          <p:cNvSpPr>
            <a:spLocks noGrp="1"/>
          </p:cNvSpPr>
          <p:nvPr>
            <p:ph sz="half" idx="2"/>
          </p:nvPr>
        </p:nvSpPr>
        <p:spPr/>
        <p:txBody>
          <a:bodyPr/>
          <a:lstStyle/>
          <a:p>
            <a:pPr marL="0" indent="0">
              <a:buNone/>
            </a:pPr>
            <a:r>
              <a:rPr lang="ka-GE" dirty="0"/>
              <a:t>სოც.მუშაკი/ფსიქოლოგი/</a:t>
            </a:r>
          </a:p>
          <a:p>
            <a:pPr marL="0" indent="0">
              <a:buNone/>
            </a:pPr>
            <a:r>
              <a:rPr lang="ka-GE" dirty="0"/>
              <a:t>ექთანი/უმცროსი ექიმი</a:t>
            </a:r>
          </a:p>
          <a:p>
            <a:pPr marL="0" indent="0">
              <a:buNone/>
            </a:pPr>
            <a:endParaRPr lang="ka-GE" dirty="0"/>
          </a:p>
          <a:p>
            <a:r>
              <a:rPr lang="ka-GE" dirty="0"/>
              <a:t>მუშაობს - 28</a:t>
            </a:r>
          </a:p>
          <a:p>
            <a:r>
              <a:rPr lang="ka-GE" dirty="0"/>
              <a:t>საჭიროა - 34</a:t>
            </a:r>
          </a:p>
          <a:p>
            <a:r>
              <a:rPr lang="ka-GE" dirty="0"/>
              <a:t>სულ - 62</a:t>
            </a:r>
            <a:endParaRPr lang="en-US" dirty="0"/>
          </a:p>
        </p:txBody>
      </p:sp>
    </p:spTree>
    <p:extLst>
      <p:ext uri="{BB962C8B-B14F-4D97-AF65-F5344CB8AC3E}">
        <p14:creationId xmlns:p14="http://schemas.microsoft.com/office/powerpoint/2010/main" val="3063831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646D4-A660-334B-B460-EE54449BA4FD}"/>
              </a:ext>
            </a:extLst>
          </p:cNvPr>
          <p:cNvSpPr>
            <a:spLocks noGrp="1"/>
          </p:cNvSpPr>
          <p:nvPr>
            <p:ph type="title"/>
          </p:nvPr>
        </p:nvSpPr>
        <p:spPr/>
        <p:txBody>
          <a:bodyPr>
            <a:normAutofit fontScale="90000"/>
          </a:bodyPr>
          <a:lstStyle/>
          <a:p>
            <a:r>
              <a:rPr lang="ka-GE" dirty="0"/>
              <a:t>ფსიქიატრიული სტაციონარული მომსახურება</a:t>
            </a:r>
            <a:br>
              <a:rPr lang="en-US" dirty="0"/>
            </a:br>
            <a:endParaRPr lang="en-US" dirty="0"/>
          </a:p>
        </p:txBody>
      </p:sp>
      <p:sp>
        <p:nvSpPr>
          <p:cNvPr id="3" name="Content Placeholder 2">
            <a:extLst>
              <a:ext uri="{FF2B5EF4-FFF2-40B4-BE49-F238E27FC236}">
                <a16:creationId xmlns:a16="http://schemas.microsoft.com/office/drawing/2014/main" id="{1B9B076F-57F0-8C4D-B124-9B688AD1D099}"/>
              </a:ext>
            </a:extLst>
          </p:cNvPr>
          <p:cNvSpPr>
            <a:spLocks noGrp="1"/>
          </p:cNvSpPr>
          <p:nvPr>
            <p:ph idx="1"/>
          </p:nvPr>
        </p:nvSpPr>
        <p:spPr/>
        <p:txBody>
          <a:bodyPr/>
          <a:lstStyle/>
          <a:p>
            <a:r>
              <a:rPr lang="ka-GE" dirty="0"/>
              <a:t>ფსიქიატრიული ჰოსპიტალური სამსახური წარმოადგენს მესამეული ჯანდაცვის რგოლს და ემსახურება ფსიქიკური აშლილობის მქონე პირებს, რომლებსაც სპეციალიზირებული სტაციონარული დახმარება ესაჭიროებათ. </a:t>
            </a:r>
            <a:endParaRPr lang="en-US" dirty="0"/>
          </a:p>
          <a:p>
            <a:r>
              <a:rPr lang="ka-GE" dirty="0"/>
              <a:t>ამ სერვისში მომსახურება ხორციელდება ბიო-ფსიქო-სოციალური მოდელისა და მულტიდისციპლინური მიდგომის პრინციპებით.</a:t>
            </a:r>
            <a:endParaRPr lang="en-US" dirty="0"/>
          </a:p>
          <a:p>
            <a:endParaRPr lang="en-US" dirty="0"/>
          </a:p>
        </p:txBody>
      </p:sp>
    </p:spTree>
    <p:extLst>
      <p:ext uri="{BB962C8B-B14F-4D97-AF65-F5344CB8AC3E}">
        <p14:creationId xmlns:p14="http://schemas.microsoft.com/office/powerpoint/2010/main" val="2166089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222C1-BB6B-1E40-A2D4-EF74AB5E62B7}"/>
              </a:ext>
            </a:extLst>
          </p:cNvPr>
          <p:cNvSpPr>
            <a:spLocks noGrp="1"/>
          </p:cNvSpPr>
          <p:nvPr>
            <p:ph type="title"/>
          </p:nvPr>
        </p:nvSpPr>
        <p:spPr/>
        <p:txBody>
          <a:bodyPr/>
          <a:lstStyle/>
          <a:p>
            <a:r>
              <a:rPr lang="ka-GE" dirty="0"/>
              <a:t>ფსიქიატრიული სტაციონარული მომსახურება</a:t>
            </a:r>
            <a:r>
              <a:rPr lang="en-US" dirty="0"/>
              <a:t> (</a:t>
            </a:r>
            <a:r>
              <a:rPr lang="ka-GE" dirty="0"/>
              <a:t>გაგრძ.</a:t>
            </a:r>
            <a:r>
              <a:rPr lang="en-US" dirty="0"/>
              <a:t>)</a:t>
            </a:r>
          </a:p>
        </p:txBody>
      </p:sp>
      <p:sp>
        <p:nvSpPr>
          <p:cNvPr id="3" name="Content Placeholder 2">
            <a:extLst>
              <a:ext uri="{FF2B5EF4-FFF2-40B4-BE49-F238E27FC236}">
                <a16:creationId xmlns:a16="http://schemas.microsoft.com/office/drawing/2014/main" id="{3CF91FEF-D320-6A47-A77D-79599CFC11AC}"/>
              </a:ext>
            </a:extLst>
          </p:cNvPr>
          <p:cNvSpPr>
            <a:spLocks noGrp="1"/>
          </p:cNvSpPr>
          <p:nvPr>
            <p:ph idx="1"/>
          </p:nvPr>
        </p:nvSpPr>
        <p:spPr/>
        <p:txBody>
          <a:bodyPr/>
          <a:lstStyle/>
          <a:p>
            <a:r>
              <a:rPr lang="ka-GE" dirty="0"/>
              <a:t>ფსიქიატრიული სტაციონარული დახმარება ითვალისწინებს ფსიქიკური აშლილობის მქონე პირების მომსახურებას, რომლებსაც ფსიქიკური მდგომარეობის გამო გაუარესებული აქვთ თვით-კონტროლის უნარი, რაც ზრდის რისკს და თერაპიული ზრუნვისა და მკურნალობის უზრუნველყოფა  შეუძლებელია ნაკლები ინტენსივობის სერვისში.  </a:t>
            </a:r>
            <a:endParaRPr lang="en-US" dirty="0"/>
          </a:p>
          <a:p>
            <a:endParaRPr lang="en-US" dirty="0"/>
          </a:p>
        </p:txBody>
      </p:sp>
    </p:spTree>
    <p:extLst>
      <p:ext uri="{BB962C8B-B14F-4D97-AF65-F5344CB8AC3E}">
        <p14:creationId xmlns:p14="http://schemas.microsoft.com/office/powerpoint/2010/main" val="802606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4BB5A-D616-D44E-BC5F-2F32B46055AD}"/>
              </a:ext>
            </a:extLst>
          </p:cNvPr>
          <p:cNvSpPr>
            <a:spLocks noGrp="1"/>
          </p:cNvSpPr>
          <p:nvPr>
            <p:ph type="title"/>
          </p:nvPr>
        </p:nvSpPr>
        <p:spPr/>
        <p:txBody>
          <a:bodyPr/>
          <a:lstStyle/>
          <a:p>
            <a:r>
              <a:rPr lang="ka-GE" dirty="0"/>
              <a:t>სამომავლო ხედვა</a:t>
            </a:r>
            <a:endParaRPr lang="en-US" dirty="0"/>
          </a:p>
        </p:txBody>
      </p:sp>
      <p:sp>
        <p:nvSpPr>
          <p:cNvPr id="3" name="Content Placeholder 2">
            <a:extLst>
              <a:ext uri="{FF2B5EF4-FFF2-40B4-BE49-F238E27FC236}">
                <a16:creationId xmlns:a16="http://schemas.microsoft.com/office/drawing/2014/main" id="{9E248857-A8A9-0345-B018-CB957BD93B4D}"/>
              </a:ext>
            </a:extLst>
          </p:cNvPr>
          <p:cNvSpPr>
            <a:spLocks noGrp="1"/>
          </p:cNvSpPr>
          <p:nvPr>
            <p:ph idx="1"/>
          </p:nvPr>
        </p:nvSpPr>
        <p:spPr/>
        <p:txBody>
          <a:bodyPr/>
          <a:lstStyle/>
          <a:p>
            <a:r>
              <a:rPr lang="ka-GE" dirty="0"/>
              <a:t>სხვადასხვა სამსახურების სტანდარტების სამუშაო ჯგუფები</a:t>
            </a:r>
          </a:p>
          <a:p>
            <a:r>
              <a:rPr lang="ka-GE" dirty="0"/>
              <a:t>მოცვის არეალი; პაციენტთა რაოდენობა; პერსონალი; სამუშაო საათები/დატვირთვა; რეფერალი; მეთოდები</a:t>
            </a:r>
          </a:p>
          <a:p>
            <a:r>
              <a:rPr lang="ka-GE"/>
              <a:t>სტანდარტების მიხედვით სერვისების მოცულობის დათვლა - ლოკაცია/ადგილმდებარეობა და საჭირო სპეციალისტების რაოდენობები</a:t>
            </a:r>
            <a:endParaRPr lang="ka-GE" dirty="0"/>
          </a:p>
          <a:p>
            <a:endParaRPr lang="ka-GE" dirty="0"/>
          </a:p>
          <a:p>
            <a:endParaRPr lang="en-US" dirty="0"/>
          </a:p>
        </p:txBody>
      </p:sp>
    </p:spTree>
    <p:extLst>
      <p:ext uri="{BB962C8B-B14F-4D97-AF65-F5344CB8AC3E}">
        <p14:creationId xmlns:p14="http://schemas.microsoft.com/office/powerpoint/2010/main" val="3959995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74595-5839-CD4F-AE33-BF4102BD9FBB}"/>
              </a:ext>
            </a:extLst>
          </p:cNvPr>
          <p:cNvSpPr>
            <a:spLocks noGrp="1"/>
          </p:cNvSpPr>
          <p:nvPr>
            <p:ph type="title"/>
          </p:nvPr>
        </p:nvSpPr>
        <p:spPr/>
        <p:txBody>
          <a:bodyPr>
            <a:normAutofit fontScale="90000"/>
          </a:bodyPr>
          <a:lstStyle/>
          <a:p>
            <a:r>
              <a:rPr lang="ka-GE" dirty="0"/>
              <a:t>ფსიქიატრიული სტაციონარი შემდეგ ძირითად აქტივობებს ახორციელებს</a:t>
            </a:r>
            <a:br>
              <a:rPr lang="en-US" dirty="0"/>
            </a:br>
            <a:endParaRPr lang="en-US" dirty="0"/>
          </a:p>
        </p:txBody>
      </p:sp>
      <p:sp>
        <p:nvSpPr>
          <p:cNvPr id="3" name="Content Placeholder 2">
            <a:extLst>
              <a:ext uri="{FF2B5EF4-FFF2-40B4-BE49-F238E27FC236}">
                <a16:creationId xmlns:a16="http://schemas.microsoft.com/office/drawing/2014/main" id="{F7017738-2529-EE48-8EF3-26D390609475}"/>
              </a:ext>
            </a:extLst>
          </p:cNvPr>
          <p:cNvSpPr>
            <a:spLocks noGrp="1"/>
          </p:cNvSpPr>
          <p:nvPr>
            <p:ph idx="1"/>
          </p:nvPr>
        </p:nvSpPr>
        <p:spPr/>
        <p:txBody>
          <a:bodyPr>
            <a:normAutofit fontScale="77500" lnSpcReduction="20000"/>
          </a:bodyPr>
          <a:lstStyle/>
          <a:p>
            <a:pPr lvl="0"/>
            <a:r>
              <a:rPr lang="ka-GE" dirty="0"/>
              <a:t>გადაუდებელი ფსიქიატრიული დახმარების უზრუნველყოფა; </a:t>
            </a:r>
            <a:endParaRPr lang="en-US" dirty="0"/>
          </a:p>
          <a:p>
            <a:pPr lvl="0"/>
            <a:r>
              <a:rPr lang="ka-GE" dirty="0"/>
              <a:t>ფსიქიკური აშლილობების დროული და თვისებრივი დიაგნოზი; </a:t>
            </a:r>
            <a:endParaRPr lang="en-US" dirty="0"/>
          </a:p>
          <a:p>
            <a:pPr lvl="0"/>
            <a:r>
              <a:rPr lang="ka-GE" dirty="0"/>
              <a:t>ინდივიდუალური მკურნალობისა და რეაბილიტაციის პროგრამების შემუშავება და განხორციელება; </a:t>
            </a:r>
            <a:endParaRPr lang="en-US" dirty="0"/>
          </a:p>
          <a:p>
            <a:pPr lvl="0"/>
            <a:r>
              <a:rPr lang="ka-GE" dirty="0"/>
              <a:t>პაციენტების სოციალური საკითხების გადაწყვეტაში მონაწილეობა; </a:t>
            </a:r>
            <a:endParaRPr lang="en-US" dirty="0"/>
          </a:p>
          <a:p>
            <a:pPr lvl="0"/>
            <a:r>
              <a:rPr lang="ka-GE" dirty="0"/>
              <a:t>ინდივიდუალური მკურნალობისა და სარეაბილიტაციო პროგრამების განხორციელებაში პაციენტების ოჯახების ჩართვა; </a:t>
            </a:r>
            <a:endParaRPr lang="en-US" dirty="0"/>
          </a:p>
          <a:p>
            <a:pPr lvl="0"/>
            <a:r>
              <a:rPr lang="ka-GE" dirty="0"/>
              <a:t>ფსიქიატრიული დახმარების გაწევის პროცესში პაციენტების, სამედიცინო და სხვა პროფესიონალებთან ურთიერთობის მართვა; მზრუნველობის საკითხებზე გადაწყვეტილების მიღებაში მონაწილეობა; </a:t>
            </a:r>
            <a:endParaRPr lang="en-US" dirty="0"/>
          </a:p>
          <a:p>
            <a:pPr lvl="0"/>
            <a:r>
              <a:rPr lang="ka-GE" dirty="0"/>
              <a:t>ფსიქიკური აშლილობის მქონე პირთა უფლებებისა და კანონიერი ინტერესების განხორციელების შესახებ კონსულტაციებში მონაწილეობა; </a:t>
            </a:r>
            <a:endParaRPr lang="en-US" dirty="0"/>
          </a:p>
          <a:p>
            <a:r>
              <a:rPr lang="ka-GE" dirty="0"/>
              <a:t>რეფერალი სათემო და სხვა ტიპის სერვისებში</a:t>
            </a:r>
            <a:endParaRPr lang="en-US" dirty="0"/>
          </a:p>
        </p:txBody>
      </p:sp>
    </p:spTree>
    <p:extLst>
      <p:ext uri="{BB962C8B-B14F-4D97-AF65-F5344CB8AC3E}">
        <p14:creationId xmlns:p14="http://schemas.microsoft.com/office/powerpoint/2010/main" val="984695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4210" y="76200"/>
            <a:ext cx="8209472" cy="457200"/>
          </a:xfrm>
        </p:spPr>
        <p:txBody>
          <a:bodyPr>
            <a:noAutofit/>
          </a:bodyPr>
          <a:lstStyle/>
          <a:p>
            <a:r>
              <a:rPr lang="ka-GE" sz="1600" b="1" dirty="0">
                <a:solidFill>
                  <a:schemeClr val="accent6"/>
                </a:solidFill>
              </a:rPr>
              <a:t> </a:t>
            </a:r>
            <a:r>
              <a:rPr lang="ka-GE" sz="1600" b="1" dirty="0">
                <a:solidFill>
                  <a:srgbClr val="2F5496"/>
                </a:solidFill>
              </a:rPr>
              <a:t>მწვავე საწოლების რეკომენდებული რაოდენობა 100 000 მოსახლეზე </a:t>
            </a:r>
            <a:r>
              <a:rPr lang="en-US" sz="1600" b="1" dirty="0">
                <a:solidFill>
                  <a:srgbClr val="2F5496"/>
                </a:solidFill>
              </a:rPr>
              <a:t> </a:t>
            </a:r>
            <a:r>
              <a:rPr lang="ka-GE" sz="1600" dirty="0">
                <a:solidFill>
                  <a:srgbClr val="2F5496"/>
                </a:solidFill>
              </a:rPr>
              <a:t>(ჯანმო, 1996</a:t>
            </a:r>
            <a:r>
              <a:rPr lang="en-US" sz="1600" dirty="0">
                <a:solidFill>
                  <a:srgbClr val="2F5496"/>
                </a:solidFill>
              </a:rPr>
              <a:t>, </a:t>
            </a:r>
            <a:r>
              <a:rPr lang="en-US" sz="1600" dirty="0" err="1">
                <a:solidFill>
                  <a:srgbClr val="2F5496"/>
                </a:solidFill>
              </a:rPr>
              <a:t>Eurostatistics</a:t>
            </a:r>
            <a:r>
              <a:rPr lang="en-US" sz="1600" dirty="0">
                <a:solidFill>
                  <a:srgbClr val="2F5496"/>
                </a:solidFill>
              </a:rPr>
              <a:t> 2017</a:t>
            </a:r>
            <a:r>
              <a:rPr lang="ka-GE" sz="1600" dirty="0">
                <a:solidFill>
                  <a:srgbClr val="2F5496"/>
                </a:solidFill>
              </a:rPr>
              <a:t>)</a:t>
            </a:r>
            <a:endParaRPr lang="ru-RU" sz="1600" dirty="0">
              <a:solidFill>
                <a:srgbClr val="2F5496"/>
              </a:solidFill>
            </a:endParaRPr>
          </a:p>
        </p:txBody>
      </p:sp>
      <p:graphicFrame>
        <p:nvGraphicFramePr>
          <p:cNvPr id="5" name="Table 4"/>
          <p:cNvGraphicFramePr>
            <a:graphicFrameLocks noGrp="1"/>
          </p:cNvGraphicFramePr>
          <p:nvPr>
            <p:extLst/>
          </p:nvPr>
        </p:nvGraphicFramePr>
        <p:xfrm>
          <a:off x="1905000" y="685800"/>
          <a:ext cx="8229600" cy="2157616"/>
        </p:xfrm>
        <a:graphic>
          <a:graphicData uri="http://schemas.openxmlformats.org/drawingml/2006/table">
            <a:tbl>
              <a:tblPr firstRow="1" firstCol="1" bandRow="1"/>
              <a:tblGrid>
                <a:gridCol w="2876129">
                  <a:extLst>
                    <a:ext uri="{9D8B030D-6E8A-4147-A177-3AD203B41FA5}">
                      <a16:colId xmlns:a16="http://schemas.microsoft.com/office/drawing/2014/main" val="20000"/>
                    </a:ext>
                  </a:extLst>
                </a:gridCol>
                <a:gridCol w="1118495">
                  <a:extLst>
                    <a:ext uri="{9D8B030D-6E8A-4147-A177-3AD203B41FA5}">
                      <a16:colId xmlns:a16="http://schemas.microsoft.com/office/drawing/2014/main" val="20001"/>
                    </a:ext>
                  </a:extLst>
                </a:gridCol>
                <a:gridCol w="1171837">
                  <a:extLst>
                    <a:ext uri="{9D8B030D-6E8A-4147-A177-3AD203B41FA5}">
                      <a16:colId xmlns:a16="http://schemas.microsoft.com/office/drawing/2014/main" val="20002"/>
                    </a:ext>
                  </a:extLst>
                </a:gridCol>
                <a:gridCol w="1060315">
                  <a:extLst>
                    <a:ext uri="{9D8B030D-6E8A-4147-A177-3AD203B41FA5}">
                      <a16:colId xmlns:a16="http://schemas.microsoft.com/office/drawing/2014/main" val="20003"/>
                    </a:ext>
                  </a:extLst>
                </a:gridCol>
                <a:gridCol w="965799">
                  <a:extLst>
                    <a:ext uri="{9D8B030D-6E8A-4147-A177-3AD203B41FA5}">
                      <a16:colId xmlns:a16="http://schemas.microsoft.com/office/drawing/2014/main" val="20004"/>
                    </a:ext>
                  </a:extLst>
                </a:gridCol>
                <a:gridCol w="1037025">
                  <a:extLst>
                    <a:ext uri="{9D8B030D-6E8A-4147-A177-3AD203B41FA5}">
                      <a16:colId xmlns:a16="http://schemas.microsoft.com/office/drawing/2014/main" val="20005"/>
                    </a:ext>
                  </a:extLst>
                </a:gridCol>
              </a:tblGrid>
              <a:tr h="914400">
                <a:tc>
                  <a:txBody>
                    <a:bodyPr/>
                    <a:lstStyle/>
                    <a:p>
                      <a:pPr algn="ctr">
                        <a:lnSpc>
                          <a:spcPct val="107000"/>
                        </a:lnSpc>
                        <a:spcAft>
                          <a:spcPts val="0"/>
                        </a:spcAft>
                      </a:pPr>
                      <a:r>
                        <a:rPr lang="ka-GE" sz="1100">
                          <a:solidFill>
                            <a:srgbClr val="FFFFFF"/>
                          </a:solidFill>
                          <a:effectLst/>
                          <a:latin typeface="Sylfaen"/>
                          <a:ea typeface="Calibri"/>
                          <a:cs typeface="Times New Roman"/>
                        </a:rPr>
                        <a:t>მდგომარეობა</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0"/>
                        </a:spcAft>
                      </a:pPr>
                      <a:r>
                        <a:rPr lang="ka-GE" sz="1100">
                          <a:solidFill>
                            <a:srgbClr val="FFFFFF"/>
                          </a:solidFill>
                          <a:effectLst/>
                          <a:latin typeface="Sylfaen"/>
                          <a:ea typeface="Calibri"/>
                          <a:cs typeface="Times New Roman"/>
                        </a:rPr>
                        <a:t>მძიმე შემთხვევათა საერთო რაოდენობა</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0"/>
                        </a:spcAft>
                      </a:pPr>
                      <a:r>
                        <a:rPr lang="ka-GE" sz="1100">
                          <a:solidFill>
                            <a:srgbClr val="FFFFFF"/>
                          </a:solidFill>
                          <a:effectLst/>
                          <a:latin typeface="Sylfaen"/>
                          <a:ea typeface="Calibri"/>
                          <a:cs typeface="Times New Roman"/>
                        </a:rPr>
                        <a:t>% პაციენტების, რომელთაც გადაუდებელი სტაციონირება ესაჭიროებათ</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0"/>
                        </a:spcAft>
                      </a:pPr>
                      <a:r>
                        <a:rPr lang="ka-GE" sz="1100">
                          <a:solidFill>
                            <a:srgbClr val="FFFFFF"/>
                          </a:solidFill>
                          <a:effectLst/>
                          <a:latin typeface="Sylfaen"/>
                          <a:ea typeface="Calibri"/>
                          <a:cs typeface="Times New Roman"/>
                        </a:rPr>
                        <a:t>სტაციონარში საშუალო დაყოვნება</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0"/>
                        </a:spcAft>
                      </a:pPr>
                      <a:r>
                        <a:rPr lang="ka-GE" sz="1100">
                          <a:solidFill>
                            <a:srgbClr val="FFFFFF"/>
                          </a:solidFill>
                          <a:effectLst/>
                          <a:latin typeface="Sylfaen"/>
                          <a:ea typeface="Calibri"/>
                          <a:cs typeface="Times New Roman"/>
                        </a:rPr>
                        <a:t>როტაციის ფაქტორი</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0"/>
                        </a:spcAft>
                      </a:pPr>
                      <a:r>
                        <a:rPr lang="ka-GE" sz="1100">
                          <a:solidFill>
                            <a:srgbClr val="FFFFFF"/>
                          </a:solidFill>
                          <a:effectLst/>
                          <a:latin typeface="Sylfaen"/>
                          <a:ea typeface="Calibri"/>
                          <a:cs typeface="Times New Roman"/>
                        </a:rPr>
                        <a:t>საწოლების რაოდენობა</a:t>
                      </a:r>
                      <a:endParaRPr lang="ru-RU"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10000"/>
                  </a:ext>
                </a:extLst>
              </a:tr>
              <a:tr h="250300">
                <a:tc>
                  <a:txBody>
                    <a:bodyPr/>
                    <a:lstStyle/>
                    <a:p>
                      <a:pPr>
                        <a:lnSpc>
                          <a:spcPct val="107000"/>
                        </a:lnSpc>
                        <a:spcAft>
                          <a:spcPts val="0"/>
                        </a:spcAft>
                      </a:pPr>
                      <a:r>
                        <a:rPr lang="ka-GE" sz="1200">
                          <a:effectLst/>
                          <a:latin typeface="Sylfaen"/>
                          <a:ea typeface="Calibri"/>
                          <a:cs typeface="Times New Roman"/>
                        </a:rPr>
                        <a:t>არააფექტური ფსიქოზები</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200">
                          <a:effectLst/>
                          <a:latin typeface="Sylfaen"/>
                          <a:ea typeface="Calibri"/>
                          <a:cs typeface="Times New Roman"/>
                        </a:rPr>
                        <a:t>318</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effectLst/>
                          <a:latin typeface="Sylfaen"/>
                          <a:ea typeface="Calibri"/>
                          <a:cs typeface="Times New Roman"/>
                        </a:rPr>
                        <a:t>50</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effectLst/>
                          <a:latin typeface="Sylfaen"/>
                          <a:ea typeface="Calibri"/>
                          <a:cs typeface="Times New Roman"/>
                        </a:rPr>
                        <a:t>21</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effectLst/>
                          <a:latin typeface="Sylfaen"/>
                          <a:ea typeface="Calibri"/>
                          <a:cs typeface="Times New Roman"/>
                        </a:rPr>
                        <a:t>1,15</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effectLst/>
                          <a:latin typeface="Sylfaen"/>
                          <a:ea typeface="Calibri"/>
                          <a:cs typeface="Times New Roman"/>
                        </a:rPr>
                        <a:t>11</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0300">
                <a:tc>
                  <a:txBody>
                    <a:bodyPr/>
                    <a:lstStyle/>
                    <a:p>
                      <a:pPr>
                        <a:lnSpc>
                          <a:spcPct val="107000"/>
                        </a:lnSpc>
                        <a:spcAft>
                          <a:spcPts val="0"/>
                        </a:spcAft>
                      </a:pPr>
                      <a:r>
                        <a:rPr lang="ka-GE" sz="1200">
                          <a:effectLst/>
                          <a:latin typeface="Sylfaen"/>
                          <a:ea typeface="Calibri"/>
                          <a:cs typeface="Times New Roman"/>
                        </a:rPr>
                        <a:t>ბიპოლარული აფექტური აშლილობა</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200">
                          <a:effectLst/>
                          <a:latin typeface="Sylfaen"/>
                          <a:ea typeface="Calibri"/>
                          <a:cs typeface="Times New Roman"/>
                        </a:rPr>
                        <a:t>828</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effectLst/>
                          <a:latin typeface="Sylfaen"/>
                          <a:ea typeface="Calibri"/>
                          <a:cs typeface="Times New Roman"/>
                        </a:rPr>
                        <a:t>30</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effectLst/>
                          <a:latin typeface="Sylfaen"/>
                          <a:ea typeface="Calibri"/>
                          <a:cs typeface="Times New Roman"/>
                        </a:rPr>
                        <a:t>14</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effectLst/>
                          <a:latin typeface="Sylfaen"/>
                          <a:ea typeface="Calibri"/>
                          <a:cs typeface="Times New Roman"/>
                        </a:rPr>
                        <a:t>1,15</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effectLst/>
                          <a:latin typeface="Sylfaen"/>
                          <a:ea typeface="Calibri"/>
                          <a:cs typeface="Times New Roman"/>
                        </a:rPr>
                        <a:t>11</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0300">
                <a:tc>
                  <a:txBody>
                    <a:bodyPr/>
                    <a:lstStyle/>
                    <a:p>
                      <a:pPr>
                        <a:lnSpc>
                          <a:spcPct val="107000"/>
                        </a:lnSpc>
                        <a:spcAft>
                          <a:spcPts val="0"/>
                        </a:spcAft>
                      </a:pPr>
                      <a:r>
                        <a:rPr lang="ka-GE" sz="1200">
                          <a:effectLst/>
                          <a:latin typeface="Sylfaen"/>
                          <a:ea typeface="Calibri"/>
                          <a:cs typeface="Times New Roman"/>
                        </a:rPr>
                        <a:t>დიდი დეპრესია</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200">
                          <a:effectLst/>
                          <a:latin typeface="Sylfaen"/>
                          <a:ea typeface="Calibri"/>
                          <a:cs typeface="Times New Roman"/>
                        </a:rPr>
                        <a:t>1 311</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effectLst/>
                          <a:latin typeface="Sylfaen"/>
                          <a:ea typeface="Calibri"/>
                          <a:cs typeface="Times New Roman"/>
                        </a:rPr>
                        <a:t>5</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effectLst/>
                          <a:latin typeface="Sylfaen"/>
                          <a:ea typeface="Calibri"/>
                          <a:cs typeface="Times New Roman"/>
                        </a:rPr>
                        <a:t>2</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effectLst/>
                          <a:latin typeface="Sylfaen"/>
                          <a:ea typeface="Calibri"/>
                          <a:cs typeface="Times New Roman"/>
                        </a:rPr>
                        <a:t>1,15</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effectLst/>
                          <a:latin typeface="Sylfaen"/>
                          <a:ea typeface="Calibri"/>
                          <a:cs typeface="Times New Roman"/>
                        </a:rPr>
                        <a:t>6</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0300">
                <a:tc>
                  <a:txBody>
                    <a:bodyPr/>
                    <a:lstStyle/>
                    <a:p>
                      <a:pPr>
                        <a:lnSpc>
                          <a:spcPct val="107000"/>
                        </a:lnSpc>
                        <a:spcAft>
                          <a:spcPts val="0"/>
                        </a:spcAft>
                      </a:pPr>
                      <a:r>
                        <a:rPr lang="ka-GE" sz="1200">
                          <a:effectLst/>
                          <a:latin typeface="Sylfaen"/>
                          <a:ea typeface="Calibri"/>
                          <a:cs typeface="Times New Roman"/>
                        </a:rPr>
                        <a:t>შფოთვითი დარღვევები</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200">
                          <a:effectLst/>
                          <a:latin typeface="Sylfaen"/>
                          <a:ea typeface="Calibri"/>
                          <a:cs typeface="Times New Roman"/>
                        </a:rPr>
                        <a:t>547</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effectLst/>
                          <a:latin typeface="Sylfaen"/>
                          <a:ea typeface="Calibri"/>
                          <a:cs typeface="Times New Roman"/>
                        </a:rPr>
                        <a:t>5</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effectLst/>
                          <a:latin typeface="Sylfaen"/>
                          <a:ea typeface="Calibri"/>
                          <a:cs typeface="Times New Roman"/>
                        </a:rPr>
                        <a:t>2</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effectLst/>
                          <a:latin typeface="Sylfaen"/>
                          <a:ea typeface="Calibri"/>
                          <a:cs typeface="Times New Roman"/>
                        </a:rPr>
                        <a:t>1,15</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effectLst/>
                          <a:latin typeface="Sylfaen"/>
                          <a:ea typeface="Calibri"/>
                          <a:cs typeface="Times New Roman"/>
                        </a:rPr>
                        <a:t>0</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2016">
                <a:tc>
                  <a:txBody>
                    <a:bodyPr/>
                    <a:lstStyle/>
                    <a:p>
                      <a:pPr>
                        <a:lnSpc>
                          <a:spcPct val="107000"/>
                        </a:lnSpc>
                        <a:spcAft>
                          <a:spcPts val="0"/>
                        </a:spcAft>
                      </a:pPr>
                      <a:r>
                        <a:rPr lang="ka-GE" sz="1200" b="1">
                          <a:solidFill>
                            <a:schemeClr val="bg1"/>
                          </a:solidFill>
                          <a:effectLst/>
                          <a:latin typeface="Sylfaen"/>
                          <a:ea typeface="Calibri"/>
                          <a:cs typeface="Times New Roman"/>
                        </a:rPr>
                        <a:t>სულ</a:t>
                      </a:r>
                      <a:endParaRPr lang="ru-RU" sz="1200">
                        <a:solidFill>
                          <a:schemeClr val="bg1"/>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r">
                        <a:lnSpc>
                          <a:spcPct val="107000"/>
                        </a:lnSpc>
                        <a:spcAft>
                          <a:spcPts val="0"/>
                        </a:spcAft>
                      </a:pPr>
                      <a:r>
                        <a:rPr lang="ka-GE" sz="1200" b="1">
                          <a:solidFill>
                            <a:schemeClr val="bg1"/>
                          </a:solidFill>
                          <a:effectLst/>
                          <a:latin typeface="Sylfaen"/>
                          <a:ea typeface="Calibri"/>
                          <a:cs typeface="Times New Roman"/>
                        </a:rPr>
                        <a:t>3 004</a:t>
                      </a:r>
                      <a:endParaRPr lang="ru-RU" sz="1200">
                        <a:solidFill>
                          <a:schemeClr val="bg1"/>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0"/>
                        </a:spcAft>
                      </a:pPr>
                      <a:r>
                        <a:rPr lang="ka-GE" sz="1200" b="1">
                          <a:solidFill>
                            <a:schemeClr val="bg1"/>
                          </a:solidFill>
                          <a:effectLst/>
                          <a:latin typeface="Sylfaen"/>
                          <a:ea typeface="Calibri"/>
                          <a:cs typeface="Times New Roman"/>
                        </a:rPr>
                        <a:t>-</a:t>
                      </a:r>
                      <a:endParaRPr lang="ru-RU" sz="1200">
                        <a:solidFill>
                          <a:schemeClr val="bg1"/>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0"/>
                        </a:spcAft>
                      </a:pPr>
                      <a:r>
                        <a:rPr lang="ka-GE" sz="1200" b="1">
                          <a:solidFill>
                            <a:schemeClr val="bg1"/>
                          </a:solidFill>
                          <a:effectLst/>
                          <a:latin typeface="Sylfaen"/>
                          <a:ea typeface="Calibri"/>
                          <a:cs typeface="Times New Roman"/>
                        </a:rPr>
                        <a:t>17</a:t>
                      </a:r>
                      <a:endParaRPr lang="ru-RU" sz="1200">
                        <a:solidFill>
                          <a:schemeClr val="bg1"/>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0"/>
                        </a:spcAft>
                      </a:pPr>
                      <a:r>
                        <a:rPr lang="ka-GE" sz="1200" b="1">
                          <a:solidFill>
                            <a:schemeClr val="bg1"/>
                          </a:solidFill>
                          <a:effectLst/>
                          <a:latin typeface="Sylfaen"/>
                          <a:ea typeface="Calibri"/>
                          <a:cs typeface="Times New Roman"/>
                        </a:rPr>
                        <a:t>-</a:t>
                      </a:r>
                      <a:endParaRPr lang="ru-RU" sz="1200">
                        <a:solidFill>
                          <a:schemeClr val="bg1"/>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0"/>
                        </a:spcAft>
                      </a:pPr>
                      <a:r>
                        <a:rPr lang="ka-GE" sz="1200" b="1" dirty="0">
                          <a:solidFill>
                            <a:schemeClr val="bg1"/>
                          </a:solidFill>
                          <a:effectLst/>
                          <a:latin typeface="Sylfaen"/>
                          <a:ea typeface="Calibri"/>
                          <a:cs typeface="Times New Roman"/>
                        </a:rPr>
                        <a:t>28</a:t>
                      </a:r>
                      <a:endParaRPr lang="ru-RU" sz="1200" dirty="0">
                        <a:solidFill>
                          <a:schemeClr val="bg1"/>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10005"/>
                  </a:ext>
                </a:extLst>
              </a:tr>
            </a:tbl>
          </a:graphicData>
        </a:graphic>
      </p:graphicFrame>
      <p:sp>
        <p:nvSpPr>
          <p:cNvPr id="6" name="Title 1"/>
          <p:cNvSpPr txBox="1">
            <a:spLocks/>
          </p:cNvSpPr>
          <p:nvPr/>
        </p:nvSpPr>
        <p:spPr>
          <a:xfrm>
            <a:off x="1775605" y="3505200"/>
            <a:ext cx="8438071"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ka-GE" sz="1400" b="1" dirty="0">
                <a:solidFill>
                  <a:schemeClr val="accent6"/>
                </a:solidFill>
              </a:rPr>
              <a:t> </a:t>
            </a:r>
            <a:r>
              <a:rPr lang="ka-GE" sz="1600" b="1" dirty="0">
                <a:solidFill>
                  <a:srgbClr val="2F5496"/>
                </a:solidFill>
              </a:rPr>
              <a:t>ქრონიკული საწოლების რეკომენდებული რაოდენობა 100 000 მოსახლეზე </a:t>
            </a:r>
            <a:r>
              <a:rPr lang="en-US" sz="1600" b="1" dirty="0">
                <a:solidFill>
                  <a:srgbClr val="2F5496"/>
                </a:solidFill>
              </a:rPr>
              <a:t> </a:t>
            </a:r>
            <a:r>
              <a:rPr lang="ka-GE" sz="1600" dirty="0">
                <a:solidFill>
                  <a:srgbClr val="2F5496"/>
                </a:solidFill>
              </a:rPr>
              <a:t>(ჯანმო, 1996)</a:t>
            </a:r>
            <a:endParaRPr lang="ru-RU" sz="1600" dirty="0">
              <a:solidFill>
                <a:srgbClr val="2F5496"/>
              </a:solidFill>
            </a:endParaRPr>
          </a:p>
        </p:txBody>
      </p:sp>
      <p:graphicFrame>
        <p:nvGraphicFramePr>
          <p:cNvPr id="7" name="Table 6"/>
          <p:cNvGraphicFramePr>
            <a:graphicFrameLocks noGrp="1"/>
          </p:cNvGraphicFramePr>
          <p:nvPr>
            <p:extLst/>
          </p:nvPr>
        </p:nvGraphicFramePr>
        <p:xfrm>
          <a:off x="1905001" y="4114801"/>
          <a:ext cx="8229601" cy="1752601"/>
        </p:xfrm>
        <a:graphic>
          <a:graphicData uri="http://schemas.openxmlformats.org/drawingml/2006/table">
            <a:tbl>
              <a:tblPr firstRow="1" firstCol="1" bandRow="1"/>
              <a:tblGrid>
                <a:gridCol w="2876365">
                  <a:extLst>
                    <a:ext uri="{9D8B030D-6E8A-4147-A177-3AD203B41FA5}">
                      <a16:colId xmlns:a16="http://schemas.microsoft.com/office/drawing/2014/main" val="20000"/>
                    </a:ext>
                  </a:extLst>
                </a:gridCol>
                <a:gridCol w="1038687">
                  <a:extLst>
                    <a:ext uri="{9D8B030D-6E8A-4147-A177-3AD203B41FA5}">
                      <a16:colId xmlns:a16="http://schemas.microsoft.com/office/drawing/2014/main" val="20001"/>
                    </a:ext>
                  </a:extLst>
                </a:gridCol>
                <a:gridCol w="1278385">
                  <a:extLst>
                    <a:ext uri="{9D8B030D-6E8A-4147-A177-3AD203B41FA5}">
                      <a16:colId xmlns:a16="http://schemas.microsoft.com/office/drawing/2014/main" val="20002"/>
                    </a:ext>
                  </a:extLst>
                </a:gridCol>
                <a:gridCol w="1118587">
                  <a:extLst>
                    <a:ext uri="{9D8B030D-6E8A-4147-A177-3AD203B41FA5}">
                      <a16:colId xmlns:a16="http://schemas.microsoft.com/office/drawing/2014/main" val="20003"/>
                    </a:ext>
                  </a:extLst>
                </a:gridCol>
                <a:gridCol w="878890">
                  <a:extLst>
                    <a:ext uri="{9D8B030D-6E8A-4147-A177-3AD203B41FA5}">
                      <a16:colId xmlns:a16="http://schemas.microsoft.com/office/drawing/2014/main" val="20004"/>
                    </a:ext>
                  </a:extLst>
                </a:gridCol>
                <a:gridCol w="1038687">
                  <a:extLst>
                    <a:ext uri="{9D8B030D-6E8A-4147-A177-3AD203B41FA5}">
                      <a16:colId xmlns:a16="http://schemas.microsoft.com/office/drawing/2014/main" val="20005"/>
                    </a:ext>
                  </a:extLst>
                </a:gridCol>
              </a:tblGrid>
              <a:tr h="932854">
                <a:tc>
                  <a:txBody>
                    <a:bodyPr/>
                    <a:lstStyle/>
                    <a:p>
                      <a:pPr algn="ctr">
                        <a:lnSpc>
                          <a:spcPct val="107000"/>
                        </a:lnSpc>
                        <a:spcAft>
                          <a:spcPts val="0"/>
                        </a:spcAft>
                      </a:pPr>
                      <a:r>
                        <a:rPr lang="ka-GE" sz="1100">
                          <a:solidFill>
                            <a:schemeClr val="bg1"/>
                          </a:solidFill>
                          <a:effectLst/>
                          <a:latin typeface="Sylfaen"/>
                          <a:ea typeface="Calibri"/>
                          <a:cs typeface="Times New Roman"/>
                        </a:rPr>
                        <a:t>მდგომარეობა</a:t>
                      </a:r>
                      <a:endParaRPr lang="ru-RU" sz="110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0"/>
                        </a:spcAft>
                      </a:pPr>
                      <a:r>
                        <a:rPr lang="ka-GE" sz="1100">
                          <a:solidFill>
                            <a:schemeClr val="bg1"/>
                          </a:solidFill>
                          <a:effectLst/>
                          <a:latin typeface="Sylfaen"/>
                          <a:ea typeface="Calibri"/>
                          <a:cs typeface="Times New Roman"/>
                        </a:rPr>
                        <a:t>მძიმე შემთხვევათა საერთო რაოდენობა</a:t>
                      </a:r>
                      <a:endParaRPr lang="ru-RU" sz="110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0"/>
                        </a:spcAft>
                      </a:pPr>
                      <a:r>
                        <a:rPr lang="ka-GE" sz="1100">
                          <a:solidFill>
                            <a:schemeClr val="bg1"/>
                          </a:solidFill>
                          <a:effectLst/>
                          <a:latin typeface="Sylfaen"/>
                          <a:ea typeface="Calibri"/>
                          <a:cs typeface="Times New Roman"/>
                        </a:rPr>
                        <a:t>% პაციენტების, რომელთაც გადაუდებელი სტაციონირება ესაჭიროებათ</a:t>
                      </a:r>
                      <a:endParaRPr lang="ru-RU" sz="110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0"/>
                        </a:spcAft>
                      </a:pPr>
                      <a:r>
                        <a:rPr lang="ka-GE" sz="1100">
                          <a:solidFill>
                            <a:schemeClr val="bg1"/>
                          </a:solidFill>
                          <a:effectLst/>
                          <a:latin typeface="Sylfaen"/>
                          <a:ea typeface="Calibri"/>
                          <a:cs typeface="Times New Roman"/>
                        </a:rPr>
                        <a:t>სტაციონარში საშუალო დაყოვნება</a:t>
                      </a:r>
                      <a:endParaRPr lang="ru-RU" sz="110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0"/>
                        </a:spcAft>
                      </a:pPr>
                      <a:r>
                        <a:rPr lang="ka-GE" sz="1100">
                          <a:solidFill>
                            <a:schemeClr val="bg1"/>
                          </a:solidFill>
                          <a:effectLst/>
                          <a:latin typeface="Sylfaen"/>
                          <a:ea typeface="Calibri"/>
                          <a:cs typeface="Times New Roman"/>
                        </a:rPr>
                        <a:t>როტაციის ფაქტორი</a:t>
                      </a:r>
                      <a:endParaRPr lang="ru-RU" sz="110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0"/>
                        </a:spcAft>
                      </a:pPr>
                      <a:r>
                        <a:rPr lang="ka-GE" sz="1100">
                          <a:solidFill>
                            <a:schemeClr val="bg1"/>
                          </a:solidFill>
                          <a:effectLst/>
                          <a:latin typeface="Sylfaen"/>
                          <a:ea typeface="Calibri"/>
                          <a:cs typeface="Times New Roman"/>
                        </a:rPr>
                        <a:t>საწოლების რაოდენობა</a:t>
                      </a:r>
                      <a:endParaRPr lang="ru-RU" sz="1100">
                        <a:solidFill>
                          <a:schemeClr val="bg1"/>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10000"/>
                  </a:ext>
                </a:extLst>
              </a:tr>
              <a:tr h="273249">
                <a:tc>
                  <a:txBody>
                    <a:bodyPr/>
                    <a:lstStyle/>
                    <a:p>
                      <a:pPr algn="l">
                        <a:lnSpc>
                          <a:spcPct val="107000"/>
                        </a:lnSpc>
                        <a:spcAft>
                          <a:spcPts val="0"/>
                        </a:spcAft>
                      </a:pPr>
                      <a:r>
                        <a:rPr lang="ka-GE" sz="1200">
                          <a:effectLst/>
                          <a:latin typeface="Sylfaen"/>
                          <a:ea typeface="Calibri"/>
                          <a:cs typeface="Times New Roman"/>
                        </a:rPr>
                        <a:t>არააფექტური ფსიქოზები</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200">
                          <a:effectLst/>
                          <a:latin typeface="Sylfaen"/>
                          <a:ea typeface="Calibri"/>
                          <a:cs typeface="Times New Roman"/>
                        </a:rPr>
                        <a:t>318</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effectLst/>
                          <a:latin typeface="Sylfaen"/>
                          <a:ea typeface="Calibri"/>
                          <a:cs typeface="Times New Roman"/>
                        </a:rPr>
                        <a:t>5</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effectLst/>
                          <a:latin typeface="Sylfaen"/>
                          <a:ea typeface="Calibri"/>
                          <a:cs typeface="Times New Roman"/>
                        </a:rPr>
                        <a:t>180</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effectLst/>
                          <a:latin typeface="Sylfaen"/>
                          <a:ea typeface="Calibri"/>
                          <a:cs typeface="Times New Roman"/>
                        </a:rPr>
                        <a:t>1,05</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effectLst/>
                          <a:latin typeface="Sylfaen"/>
                          <a:ea typeface="Calibri"/>
                          <a:cs typeface="Times New Roman"/>
                        </a:rPr>
                        <a:t>8</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3249">
                <a:tc>
                  <a:txBody>
                    <a:bodyPr/>
                    <a:lstStyle/>
                    <a:p>
                      <a:pPr algn="l">
                        <a:lnSpc>
                          <a:spcPct val="107000"/>
                        </a:lnSpc>
                        <a:spcAft>
                          <a:spcPts val="0"/>
                        </a:spcAft>
                      </a:pPr>
                      <a:r>
                        <a:rPr lang="ka-GE" sz="1200">
                          <a:effectLst/>
                          <a:latin typeface="Sylfaen"/>
                          <a:ea typeface="Calibri"/>
                          <a:cs typeface="Times New Roman"/>
                        </a:rPr>
                        <a:t>ბიპოლარული აფექტური აშლილობა</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200">
                          <a:effectLst/>
                          <a:latin typeface="Sylfaen"/>
                          <a:ea typeface="Calibri"/>
                          <a:cs typeface="Times New Roman"/>
                        </a:rPr>
                        <a:t>828</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effectLst/>
                          <a:latin typeface="Sylfaen"/>
                          <a:ea typeface="Calibri"/>
                          <a:cs typeface="Times New Roman"/>
                        </a:rPr>
                        <a:t>0,5</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effectLst/>
                          <a:latin typeface="Sylfaen"/>
                          <a:ea typeface="Calibri"/>
                          <a:cs typeface="Times New Roman"/>
                        </a:rPr>
                        <a:t>180</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effectLst/>
                          <a:latin typeface="Sylfaen"/>
                          <a:ea typeface="Calibri"/>
                          <a:cs typeface="Times New Roman"/>
                        </a:rPr>
                        <a:t>1,05</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effectLst/>
                          <a:latin typeface="Sylfaen"/>
                          <a:ea typeface="Calibri"/>
                          <a:cs typeface="Times New Roman"/>
                        </a:rPr>
                        <a:t>4</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3249">
                <a:tc>
                  <a:txBody>
                    <a:bodyPr/>
                    <a:lstStyle/>
                    <a:p>
                      <a:pPr algn="l">
                        <a:lnSpc>
                          <a:spcPct val="107000"/>
                        </a:lnSpc>
                        <a:spcAft>
                          <a:spcPts val="0"/>
                        </a:spcAft>
                      </a:pPr>
                      <a:r>
                        <a:rPr lang="ka-GE" sz="1200" b="1">
                          <a:solidFill>
                            <a:schemeClr val="bg1"/>
                          </a:solidFill>
                          <a:effectLst/>
                          <a:latin typeface="Sylfaen"/>
                          <a:ea typeface="Calibri"/>
                          <a:cs typeface="Times New Roman"/>
                        </a:rPr>
                        <a:t>სულ</a:t>
                      </a:r>
                      <a:endParaRPr lang="ru-RU" sz="1200" b="1">
                        <a:solidFill>
                          <a:schemeClr val="bg1"/>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r">
                        <a:lnSpc>
                          <a:spcPct val="107000"/>
                        </a:lnSpc>
                        <a:spcAft>
                          <a:spcPts val="0"/>
                        </a:spcAft>
                      </a:pPr>
                      <a:r>
                        <a:rPr lang="ka-GE" sz="1200" b="1">
                          <a:solidFill>
                            <a:schemeClr val="bg1"/>
                          </a:solidFill>
                          <a:effectLst/>
                          <a:latin typeface="Sylfaen"/>
                          <a:ea typeface="Calibri"/>
                          <a:cs typeface="Times New Roman"/>
                        </a:rPr>
                        <a:t>3 004</a:t>
                      </a:r>
                      <a:endParaRPr lang="ru-RU" sz="1200" b="1">
                        <a:solidFill>
                          <a:schemeClr val="bg1"/>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0"/>
                        </a:spcAft>
                      </a:pPr>
                      <a:r>
                        <a:rPr lang="ka-GE" sz="1200" b="1">
                          <a:solidFill>
                            <a:schemeClr val="bg1"/>
                          </a:solidFill>
                          <a:effectLst/>
                          <a:latin typeface="Sylfaen"/>
                          <a:ea typeface="Calibri"/>
                          <a:cs typeface="Times New Roman"/>
                        </a:rPr>
                        <a:t>-</a:t>
                      </a:r>
                      <a:endParaRPr lang="ru-RU" sz="1200" b="1">
                        <a:solidFill>
                          <a:schemeClr val="bg1"/>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0"/>
                        </a:spcAft>
                      </a:pPr>
                      <a:r>
                        <a:rPr lang="ka-GE" sz="1200" b="1">
                          <a:solidFill>
                            <a:schemeClr val="bg1"/>
                          </a:solidFill>
                          <a:effectLst/>
                          <a:latin typeface="Sylfaen"/>
                          <a:ea typeface="Calibri"/>
                          <a:cs typeface="Times New Roman"/>
                        </a:rPr>
                        <a:t>180</a:t>
                      </a:r>
                      <a:endParaRPr lang="ru-RU" sz="1200" b="1">
                        <a:solidFill>
                          <a:schemeClr val="bg1"/>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0"/>
                        </a:spcAft>
                      </a:pPr>
                      <a:r>
                        <a:rPr lang="ka-GE" sz="1200" b="1">
                          <a:solidFill>
                            <a:schemeClr val="bg1"/>
                          </a:solidFill>
                          <a:effectLst/>
                          <a:latin typeface="Sylfaen"/>
                          <a:ea typeface="Calibri"/>
                          <a:cs typeface="Times New Roman"/>
                        </a:rPr>
                        <a:t>-</a:t>
                      </a:r>
                      <a:endParaRPr lang="ru-RU" sz="1200" b="1">
                        <a:solidFill>
                          <a:schemeClr val="bg1"/>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0"/>
                        </a:spcAft>
                      </a:pPr>
                      <a:r>
                        <a:rPr lang="ka-GE" sz="1200" b="1">
                          <a:solidFill>
                            <a:schemeClr val="bg1"/>
                          </a:solidFill>
                          <a:effectLst/>
                          <a:latin typeface="Sylfaen"/>
                          <a:ea typeface="Calibri"/>
                          <a:cs typeface="Times New Roman"/>
                        </a:rPr>
                        <a:t>12</a:t>
                      </a:r>
                      <a:endParaRPr lang="ru-RU" sz="1200" b="1">
                        <a:solidFill>
                          <a:schemeClr val="bg1"/>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96798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E9904-A748-5045-BCFC-F662B6D78AAA}"/>
              </a:ext>
            </a:extLst>
          </p:cNvPr>
          <p:cNvSpPr>
            <a:spLocks noGrp="1"/>
          </p:cNvSpPr>
          <p:nvPr>
            <p:ph type="title"/>
          </p:nvPr>
        </p:nvSpPr>
        <p:spPr>
          <a:xfrm>
            <a:off x="838200" y="365125"/>
            <a:ext cx="10515600" cy="2173538"/>
          </a:xfrm>
        </p:spPr>
        <p:txBody>
          <a:bodyPr>
            <a:normAutofit/>
          </a:bodyPr>
          <a:lstStyle/>
          <a:p>
            <a:pPr algn="ctr"/>
            <a:r>
              <a:rPr lang="ka-GE" dirty="0"/>
              <a:t>მწვავე (სტაციონარული) </a:t>
            </a:r>
            <a:r>
              <a:rPr lang="ka-GE"/>
              <a:t>და ქრონიკული (გრძელვადიანი</a:t>
            </a:r>
            <a:r>
              <a:rPr lang="ka-GE" dirty="0"/>
              <a:t>) საწოლების რაოდენობა</a:t>
            </a:r>
            <a:endParaRPr lang="en-US" dirty="0"/>
          </a:p>
        </p:txBody>
      </p:sp>
      <p:sp>
        <p:nvSpPr>
          <p:cNvPr id="3" name="Content Placeholder 2">
            <a:extLst>
              <a:ext uri="{FF2B5EF4-FFF2-40B4-BE49-F238E27FC236}">
                <a16:creationId xmlns:a16="http://schemas.microsoft.com/office/drawing/2014/main" id="{A57D985D-4B36-7143-A46F-C3F53BF5A2DD}"/>
              </a:ext>
            </a:extLst>
          </p:cNvPr>
          <p:cNvSpPr>
            <a:spLocks noGrp="1"/>
          </p:cNvSpPr>
          <p:nvPr>
            <p:ph idx="1"/>
          </p:nvPr>
        </p:nvSpPr>
        <p:spPr>
          <a:xfrm>
            <a:off x="838200" y="3068053"/>
            <a:ext cx="10515600" cy="3108910"/>
          </a:xfrm>
        </p:spPr>
        <p:txBody>
          <a:bodyPr/>
          <a:lstStyle/>
          <a:p>
            <a:r>
              <a:rPr lang="ka-GE" dirty="0"/>
              <a:t>მწვავე ფჯ სტაციონარული საწოლები უნდა განისაზღვროს 28 საწოლით 100 000 მოსახლეზე;</a:t>
            </a:r>
          </a:p>
          <a:p>
            <a:pPr marL="0" indent="0">
              <a:buNone/>
            </a:pPr>
            <a:r>
              <a:rPr lang="ka-GE" dirty="0"/>
              <a:t> </a:t>
            </a:r>
          </a:p>
          <a:p>
            <a:r>
              <a:rPr lang="ka-GE" dirty="0"/>
              <a:t>ქრონიკული საწოლების რაოდენობა 12 საწოლი - 100 000 მოსახლეზე.</a:t>
            </a:r>
            <a:endParaRPr lang="en-US" dirty="0"/>
          </a:p>
        </p:txBody>
      </p:sp>
    </p:spTree>
    <p:extLst>
      <p:ext uri="{BB962C8B-B14F-4D97-AF65-F5344CB8AC3E}">
        <p14:creationId xmlns:p14="http://schemas.microsoft.com/office/powerpoint/2010/main" val="1536417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6460" y="66136"/>
            <a:ext cx="6544574" cy="457200"/>
          </a:xfrm>
        </p:spPr>
        <p:txBody>
          <a:bodyPr>
            <a:noAutofit/>
          </a:bodyPr>
          <a:lstStyle/>
          <a:p>
            <a:r>
              <a:rPr lang="en-GB" sz="1600" b="1" dirty="0" err="1">
                <a:solidFill>
                  <a:srgbClr val="2F5496"/>
                </a:solidFill>
              </a:rPr>
              <a:t>სტაციონარებში</a:t>
            </a:r>
            <a:r>
              <a:rPr lang="en-GB" sz="1600" b="1" dirty="0">
                <a:solidFill>
                  <a:srgbClr val="2F5496"/>
                </a:solidFill>
              </a:rPr>
              <a:t> </a:t>
            </a:r>
            <a:r>
              <a:rPr lang="en-GB" sz="1600" b="1" dirty="0" err="1">
                <a:solidFill>
                  <a:srgbClr val="2F5496"/>
                </a:solidFill>
              </a:rPr>
              <a:t>პაციენტთა</a:t>
            </a:r>
            <a:r>
              <a:rPr lang="en-GB" sz="1600" b="1" dirty="0">
                <a:solidFill>
                  <a:srgbClr val="2F5496"/>
                </a:solidFill>
              </a:rPr>
              <a:t> </a:t>
            </a:r>
            <a:r>
              <a:rPr lang="en-GB" sz="1600" b="1" dirty="0" err="1">
                <a:solidFill>
                  <a:srgbClr val="2F5496"/>
                </a:solidFill>
              </a:rPr>
              <a:t>რაოდენობა</a:t>
            </a:r>
            <a:r>
              <a:rPr lang="en-GB" sz="1600" b="1" dirty="0">
                <a:solidFill>
                  <a:srgbClr val="2F5496"/>
                </a:solidFill>
              </a:rPr>
              <a:t> </a:t>
            </a:r>
            <a:r>
              <a:rPr lang="en-GB" sz="1600" b="1" dirty="0" err="1">
                <a:solidFill>
                  <a:srgbClr val="2F5496"/>
                </a:solidFill>
              </a:rPr>
              <a:t>და</a:t>
            </a:r>
            <a:r>
              <a:rPr lang="en-GB" sz="1600" b="1" dirty="0">
                <a:solidFill>
                  <a:srgbClr val="2F5496"/>
                </a:solidFill>
              </a:rPr>
              <a:t> </a:t>
            </a:r>
            <a:r>
              <a:rPr lang="en-GB" sz="1600" b="1" dirty="0" err="1">
                <a:solidFill>
                  <a:srgbClr val="2F5496"/>
                </a:solidFill>
              </a:rPr>
              <a:t>განაწილება</a:t>
            </a:r>
            <a:r>
              <a:rPr lang="en-GB" sz="1600" b="1" dirty="0">
                <a:solidFill>
                  <a:srgbClr val="2F5496"/>
                </a:solidFill>
              </a:rPr>
              <a:t>, 2018 </a:t>
            </a:r>
            <a:r>
              <a:rPr lang="en-GB" sz="1600" b="1" dirty="0" err="1">
                <a:solidFill>
                  <a:srgbClr val="2F5496"/>
                </a:solidFill>
              </a:rPr>
              <a:t>წ</a:t>
            </a:r>
            <a:r>
              <a:rPr lang="en-GB" sz="1600" b="1" dirty="0">
                <a:solidFill>
                  <a:srgbClr val="2F5496"/>
                </a:solidFill>
              </a:rPr>
              <a:t> </a:t>
            </a:r>
            <a:r>
              <a:rPr lang="en-GB" sz="1600" b="1" dirty="0" err="1">
                <a:solidFill>
                  <a:srgbClr val="2F5496"/>
                </a:solidFill>
              </a:rPr>
              <a:t>მაისი</a:t>
            </a:r>
            <a:endParaRPr lang="ru-RU" sz="1600" b="1" dirty="0">
              <a:solidFill>
                <a:srgbClr val="2F5496"/>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91223964"/>
              </p:ext>
            </p:extLst>
          </p:nvPr>
        </p:nvGraphicFramePr>
        <p:xfrm>
          <a:off x="1167062" y="685799"/>
          <a:ext cx="9456821" cy="5739064"/>
        </p:xfrm>
        <a:graphic>
          <a:graphicData uri="http://schemas.openxmlformats.org/drawingml/2006/table">
            <a:tbl>
              <a:tblPr firstRow="1" firstCol="1" bandRow="1"/>
              <a:tblGrid>
                <a:gridCol w="4291165">
                  <a:extLst>
                    <a:ext uri="{9D8B030D-6E8A-4147-A177-3AD203B41FA5}">
                      <a16:colId xmlns:a16="http://schemas.microsoft.com/office/drawing/2014/main" val="20000"/>
                    </a:ext>
                  </a:extLst>
                </a:gridCol>
                <a:gridCol w="695108">
                  <a:extLst>
                    <a:ext uri="{9D8B030D-6E8A-4147-A177-3AD203B41FA5}">
                      <a16:colId xmlns:a16="http://schemas.microsoft.com/office/drawing/2014/main" val="20001"/>
                    </a:ext>
                  </a:extLst>
                </a:gridCol>
                <a:gridCol w="617769">
                  <a:extLst>
                    <a:ext uri="{9D8B030D-6E8A-4147-A177-3AD203B41FA5}">
                      <a16:colId xmlns:a16="http://schemas.microsoft.com/office/drawing/2014/main" val="20002"/>
                    </a:ext>
                  </a:extLst>
                </a:gridCol>
                <a:gridCol w="642814">
                  <a:extLst>
                    <a:ext uri="{9D8B030D-6E8A-4147-A177-3AD203B41FA5}">
                      <a16:colId xmlns:a16="http://schemas.microsoft.com/office/drawing/2014/main" val="20003"/>
                    </a:ext>
                  </a:extLst>
                </a:gridCol>
                <a:gridCol w="884300">
                  <a:extLst>
                    <a:ext uri="{9D8B030D-6E8A-4147-A177-3AD203B41FA5}">
                      <a16:colId xmlns:a16="http://schemas.microsoft.com/office/drawing/2014/main" val="20004"/>
                    </a:ext>
                  </a:extLst>
                </a:gridCol>
                <a:gridCol w="763777">
                  <a:extLst>
                    <a:ext uri="{9D8B030D-6E8A-4147-A177-3AD203B41FA5}">
                      <a16:colId xmlns:a16="http://schemas.microsoft.com/office/drawing/2014/main" val="20005"/>
                    </a:ext>
                  </a:extLst>
                </a:gridCol>
                <a:gridCol w="472981">
                  <a:extLst>
                    <a:ext uri="{9D8B030D-6E8A-4147-A177-3AD203B41FA5}">
                      <a16:colId xmlns:a16="http://schemas.microsoft.com/office/drawing/2014/main" val="20006"/>
                    </a:ext>
                  </a:extLst>
                </a:gridCol>
                <a:gridCol w="472981">
                  <a:extLst>
                    <a:ext uri="{9D8B030D-6E8A-4147-A177-3AD203B41FA5}">
                      <a16:colId xmlns:a16="http://schemas.microsoft.com/office/drawing/2014/main" val="20007"/>
                    </a:ext>
                  </a:extLst>
                </a:gridCol>
                <a:gridCol w="615926">
                  <a:extLst>
                    <a:ext uri="{9D8B030D-6E8A-4147-A177-3AD203B41FA5}">
                      <a16:colId xmlns:a16="http://schemas.microsoft.com/office/drawing/2014/main" val="20008"/>
                    </a:ext>
                  </a:extLst>
                </a:gridCol>
              </a:tblGrid>
              <a:tr h="941788">
                <a:tc>
                  <a:txBody>
                    <a:bodyPr/>
                    <a:lstStyle/>
                    <a:p>
                      <a:pPr algn="ctr">
                        <a:lnSpc>
                          <a:spcPct val="107000"/>
                        </a:lnSpc>
                        <a:spcAft>
                          <a:spcPts val="0"/>
                        </a:spcAft>
                      </a:pPr>
                      <a:r>
                        <a:rPr lang="ka-GE" sz="1200" b="1">
                          <a:solidFill>
                            <a:srgbClr val="FFFFFF"/>
                          </a:solidFill>
                          <a:effectLst/>
                          <a:latin typeface="Sylfaen"/>
                          <a:ea typeface="Times New Roman"/>
                          <a:cs typeface="Times New Roman"/>
                        </a:rPr>
                        <a:t>პროვაიდერი</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ka-GE" sz="900" b="1">
                          <a:solidFill>
                            <a:srgbClr val="FFFFFF"/>
                          </a:solidFill>
                          <a:effectLst/>
                          <a:latin typeface="Sylfaen"/>
                          <a:ea typeface="Times New Roman"/>
                          <a:cs typeface="Times New Roman"/>
                        </a:rPr>
                        <a:t>პაციენტების რაოდენობა</a:t>
                      </a:r>
                      <a:endParaRPr lang="ru-RU" sz="11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ka-GE" sz="900" b="1">
                          <a:solidFill>
                            <a:srgbClr val="FFFFFF"/>
                          </a:solidFill>
                          <a:effectLst/>
                          <a:latin typeface="Sylfaen"/>
                          <a:ea typeface="Times New Roman"/>
                          <a:cs typeface="Times New Roman"/>
                        </a:rPr>
                        <a:t>მწვავე კოდი</a:t>
                      </a:r>
                      <a:endParaRPr lang="ru-RU" sz="11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ka-GE" sz="900" b="1">
                          <a:solidFill>
                            <a:srgbClr val="FFFFFF"/>
                          </a:solidFill>
                          <a:effectLst/>
                          <a:latin typeface="Sylfaen"/>
                          <a:ea typeface="Times New Roman"/>
                          <a:cs typeface="Times New Roman"/>
                        </a:rPr>
                        <a:t>3 თვემდე დაყოვნება</a:t>
                      </a:r>
                      <a:endParaRPr lang="ru-RU" sz="11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ka-GE" sz="900" b="1">
                          <a:solidFill>
                            <a:srgbClr val="FFFFFF"/>
                          </a:solidFill>
                          <a:effectLst/>
                          <a:latin typeface="Sylfaen"/>
                          <a:ea typeface="Times New Roman"/>
                          <a:cs typeface="Times New Roman"/>
                        </a:rPr>
                        <a:t>პაციენტების დაყოვნება   3 – 6 თვე</a:t>
                      </a:r>
                      <a:endParaRPr lang="ru-RU" sz="11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ka-GE" sz="900" b="1">
                          <a:solidFill>
                            <a:srgbClr val="FFFFFF"/>
                          </a:solidFill>
                          <a:effectLst/>
                          <a:latin typeface="Sylfaen"/>
                          <a:ea typeface="Times New Roman"/>
                          <a:cs typeface="Times New Roman"/>
                        </a:rPr>
                        <a:t>6 თვეზე მეტი დაყოვნება</a:t>
                      </a:r>
                      <a:endParaRPr lang="ru-RU" sz="11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ka-GE" sz="900" b="1">
                          <a:solidFill>
                            <a:srgbClr val="FFFFFF"/>
                          </a:solidFill>
                          <a:effectLst/>
                          <a:latin typeface="Sylfaen"/>
                          <a:ea typeface="Times New Roman"/>
                          <a:cs typeface="Times New Roman"/>
                        </a:rPr>
                        <a:t>DS: F70-74                    </a:t>
                      </a:r>
                      <a:endParaRPr lang="ru-RU" sz="11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ka-GE" sz="900" b="1">
                          <a:solidFill>
                            <a:srgbClr val="FFFFFF"/>
                          </a:solidFill>
                          <a:effectLst/>
                          <a:latin typeface="Sylfaen"/>
                          <a:ea typeface="Times New Roman"/>
                          <a:cs typeface="Times New Roman"/>
                        </a:rPr>
                        <a:t>DS: F01-09</a:t>
                      </a:r>
                      <a:endParaRPr lang="ru-RU" sz="11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ka-GE" sz="900" b="1">
                          <a:solidFill>
                            <a:srgbClr val="FFFFFF"/>
                          </a:solidFill>
                          <a:effectLst/>
                          <a:latin typeface="Sylfaen"/>
                          <a:ea typeface="Times New Roman"/>
                          <a:cs typeface="Times New Roman"/>
                        </a:rPr>
                        <a:t>ბავ. და მოზარდები</a:t>
                      </a:r>
                      <a:endParaRPr lang="ru-RU" sz="11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val="10000"/>
                  </a:ext>
                </a:extLst>
              </a:tr>
              <a:tr h="478270">
                <a:tc>
                  <a:txBody>
                    <a:bodyPr/>
                    <a:lstStyle/>
                    <a:p>
                      <a:pPr>
                        <a:lnSpc>
                          <a:spcPct val="107000"/>
                        </a:lnSpc>
                        <a:spcAft>
                          <a:spcPts val="0"/>
                        </a:spcAft>
                      </a:pPr>
                      <a:r>
                        <a:rPr lang="ka-GE" sz="1200">
                          <a:solidFill>
                            <a:srgbClr val="000000"/>
                          </a:solidFill>
                          <a:effectLst/>
                          <a:latin typeface="Sylfaen"/>
                          <a:ea typeface="Times New Roman"/>
                          <a:cs typeface="Times New Roman"/>
                        </a:rPr>
                        <a:t>„ქ.თბილისის ფსიქიკური ჯანმრთელობის ცენტრი“</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ka-GE" sz="1200">
                          <a:solidFill>
                            <a:srgbClr val="000000"/>
                          </a:solidFill>
                          <a:effectLst/>
                          <a:latin typeface="Calibri"/>
                          <a:ea typeface="Times New Roman"/>
                          <a:cs typeface="Calibri"/>
                        </a:rPr>
                        <a:t>210</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26</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65</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43</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76</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244062"/>
                          </a:solidFill>
                          <a:effectLst/>
                          <a:latin typeface="Sylfaen"/>
                          <a:ea typeface="Times New Roman"/>
                          <a:cs typeface="Times New Roman"/>
                        </a:rPr>
                        <a:t>17</a:t>
                      </a:r>
                      <a:endParaRPr lang="ru-RU" sz="1200">
                        <a:effectLst/>
                        <a:latin typeface="Calibri"/>
                        <a:ea typeface="Calibri"/>
                        <a:cs typeface="Times New Roman"/>
                      </a:endParaRPr>
                    </a:p>
                  </a:txBody>
                  <a:tcPr marL="65837" marR="6583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ka-GE" sz="1200">
                          <a:solidFill>
                            <a:srgbClr val="244062"/>
                          </a:solidFill>
                          <a:effectLst/>
                          <a:latin typeface="Sylfaen"/>
                          <a:ea typeface="Times New Roman"/>
                          <a:cs typeface="Times New Roman"/>
                        </a:rPr>
                        <a:t>3</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ka-GE" sz="1200">
                          <a:solidFill>
                            <a:srgbClr val="000000"/>
                          </a:solidFill>
                          <a:effectLst/>
                          <a:latin typeface="Sylfaen"/>
                          <a:ea typeface="Times New Roman"/>
                          <a:cs typeface="Times New Roman"/>
                        </a:rPr>
                        <a:t> </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89469">
                <a:tc>
                  <a:txBody>
                    <a:bodyPr/>
                    <a:lstStyle/>
                    <a:p>
                      <a:pPr>
                        <a:lnSpc>
                          <a:spcPct val="107000"/>
                        </a:lnSpc>
                        <a:spcAft>
                          <a:spcPts val="0"/>
                        </a:spcAft>
                      </a:pPr>
                      <a:r>
                        <a:rPr lang="ka-GE" sz="1200">
                          <a:solidFill>
                            <a:srgbClr val="000000"/>
                          </a:solidFill>
                          <a:effectLst/>
                          <a:latin typeface="Sylfaen"/>
                          <a:ea typeface="Times New Roman"/>
                          <a:cs typeface="Times New Roman"/>
                        </a:rPr>
                        <a:t>„ფსიქიკური ჯანმრთელობის და ნარკომანიის პრევენციის ცენტრი“</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ka-GE" sz="1200">
                          <a:solidFill>
                            <a:srgbClr val="000000"/>
                          </a:solidFill>
                          <a:effectLst/>
                          <a:latin typeface="Calibri"/>
                          <a:ea typeface="Times New Roman"/>
                          <a:cs typeface="Calibri"/>
                        </a:rPr>
                        <a:t>75</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35</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20</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5</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15</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244062"/>
                          </a:solidFill>
                          <a:effectLst/>
                          <a:latin typeface="Sylfaen"/>
                          <a:ea typeface="Times New Roman"/>
                          <a:cs typeface="Times New Roman"/>
                        </a:rPr>
                        <a:t>4</a:t>
                      </a:r>
                      <a:endParaRPr lang="ru-RU" sz="1200">
                        <a:effectLst/>
                        <a:latin typeface="Calibri"/>
                        <a:ea typeface="Calibri"/>
                        <a:cs typeface="Times New Roman"/>
                      </a:endParaRPr>
                    </a:p>
                  </a:txBody>
                  <a:tcPr marL="65837" marR="6583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ka-GE" sz="1200">
                          <a:solidFill>
                            <a:srgbClr val="244062"/>
                          </a:solidFill>
                          <a:effectLst/>
                          <a:latin typeface="Sylfaen"/>
                          <a:ea typeface="Times New Roman"/>
                          <a:cs typeface="Times New Roman"/>
                        </a:rPr>
                        <a:t>3</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ka-GE" sz="1200">
                          <a:solidFill>
                            <a:srgbClr val="000000"/>
                          </a:solidFill>
                          <a:effectLst/>
                          <a:latin typeface="Sylfaen"/>
                          <a:ea typeface="Times New Roman"/>
                          <a:cs typeface="Times New Roman"/>
                        </a:rPr>
                        <a:t> </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18847">
                <a:tc>
                  <a:txBody>
                    <a:bodyPr/>
                    <a:lstStyle/>
                    <a:p>
                      <a:pPr>
                        <a:lnSpc>
                          <a:spcPct val="107000"/>
                        </a:lnSpc>
                        <a:spcAft>
                          <a:spcPts val="0"/>
                        </a:spcAft>
                      </a:pPr>
                      <a:r>
                        <a:rPr lang="ka-GE" sz="1200">
                          <a:solidFill>
                            <a:srgbClr val="000000"/>
                          </a:solidFill>
                          <a:effectLst/>
                          <a:latin typeface="Sylfaen"/>
                          <a:ea typeface="Times New Roman"/>
                          <a:cs typeface="Times New Roman"/>
                        </a:rPr>
                        <a:t>მე-5 კლინიკური საავადმყოფო</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ka-GE" sz="1200">
                          <a:solidFill>
                            <a:srgbClr val="000000"/>
                          </a:solidFill>
                          <a:effectLst/>
                          <a:latin typeface="Calibri"/>
                          <a:ea typeface="Times New Roman"/>
                          <a:cs typeface="Calibri"/>
                        </a:rPr>
                        <a:t>25</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25</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0</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0</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0</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244062"/>
                          </a:solidFill>
                          <a:effectLst/>
                          <a:latin typeface="Sylfaen"/>
                          <a:ea typeface="Times New Roman"/>
                          <a:cs typeface="Times New Roman"/>
                        </a:rPr>
                        <a:t>1</a:t>
                      </a:r>
                      <a:endParaRPr lang="ru-RU" sz="1200">
                        <a:effectLst/>
                        <a:latin typeface="Calibri"/>
                        <a:ea typeface="Calibri"/>
                        <a:cs typeface="Times New Roman"/>
                      </a:endParaRPr>
                    </a:p>
                  </a:txBody>
                  <a:tcPr marL="65837" marR="6583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ka-GE" sz="1200">
                          <a:solidFill>
                            <a:srgbClr val="244062"/>
                          </a:solidFill>
                          <a:effectLst/>
                          <a:latin typeface="Sylfaen"/>
                          <a:ea typeface="Times New Roman"/>
                          <a:cs typeface="Times New Roman"/>
                        </a:rPr>
                        <a:t>0</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ka-GE" sz="1200">
                          <a:solidFill>
                            <a:srgbClr val="244062"/>
                          </a:solidFill>
                          <a:effectLst/>
                          <a:latin typeface="Sylfaen"/>
                          <a:ea typeface="Times New Roman"/>
                          <a:cs typeface="Times New Roman"/>
                        </a:rPr>
                        <a:t>7</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8847">
                <a:tc>
                  <a:txBody>
                    <a:bodyPr/>
                    <a:lstStyle/>
                    <a:p>
                      <a:pPr>
                        <a:lnSpc>
                          <a:spcPct val="107000"/>
                        </a:lnSpc>
                        <a:spcAft>
                          <a:spcPts val="0"/>
                        </a:spcAft>
                      </a:pPr>
                      <a:r>
                        <a:rPr lang="ka-GE" sz="1200">
                          <a:solidFill>
                            <a:srgbClr val="000000"/>
                          </a:solidFill>
                          <a:effectLst/>
                          <a:latin typeface="Sylfaen"/>
                          <a:ea typeface="Times New Roman"/>
                          <a:cs typeface="Times New Roman"/>
                        </a:rPr>
                        <a:t>ივ.ბოკერიას სახ. სამედიცინო</a:t>
                      </a:r>
                      <a:r>
                        <a:rPr lang="ka-GE" sz="1200" baseline="0">
                          <a:solidFill>
                            <a:srgbClr val="000000"/>
                          </a:solidFill>
                          <a:effectLst/>
                          <a:latin typeface="Sylfaen"/>
                          <a:ea typeface="Times New Roman"/>
                          <a:cs typeface="Times New Roman"/>
                        </a:rPr>
                        <a:t> </a:t>
                      </a:r>
                      <a:r>
                        <a:rPr lang="ka-GE" sz="1200">
                          <a:solidFill>
                            <a:srgbClr val="000000"/>
                          </a:solidFill>
                          <a:effectLst/>
                          <a:latin typeface="Sylfaen"/>
                          <a:ea typeface="Times New Roman"/>
                          <a:cs typeface="Times New Roman"/>
                        </a:rPr>
                        <a:t>ცენტრი</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ka-GE" sz="1200">
                          <a:solidFill>
                            <a:srgbClr val="000000"/>
                          </a:solidFill>
                          <a:effectLst/>
                          <a:latin typeface="Calibri"/>
                          <a:ea typeface="Times New Roman"/>
                          <a:cs typeface="Calibri"/>
                        </a:rPr>
                        <a:t>13</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13</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0</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0</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0</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244062"/>
                          </a:solidFill>
                          <a:effectLst/>
                          <a:latin typeface="Sylfaen"/>
                          <a:ea typeface="Times New Roman"/>
                          <a:cs typeface="Times New Roman"/>
                        </a:rPr>
                        <a:t> </a:t>
                      </a:r>
                      <a:endParaRPr lang="ru-RU" sz="1200">
                        <a:effectLst/>
                        <a:latin typeface="Calibri"/>
                        <a:ea typeface="Calibri"/>
                        <a:cs typeface="Times New Roman"/>
                      </a:endParaRPr>
                    </a:p>
                  </a:txBody>
                  <a:tcPr marL="65837" marR="6583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ka-GE" sz="1200">
                          <a:solidFill>
                            <a:srgbClr val="244062"/>
                          </a:solidFill>
                          <a:effectLst/>
                          <a:latin typeface="Sylfaen"/>
                          <a:ea typeface="Times New Roman"/>
                          <a:cs typeface="Times New Roman"/>
                        </a:rPr>
                        <a:t> </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ka-GE" sz="1200">
                          <a:solidFill>
                            <a:srgbClr val="000000"/>
                          </a:solidFill>
                          <a:effectLst/>
                          <a:latin typeface="Sylfaen"/>
                          <a:ea typeface="Times New Roman"/>
                          <a:cs typeface="Times New Roman"/>
                        </a:rPr>
                        <a:t> </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78270">
                <a:tc>
                  <a:txBody>
                    <a:bodyPr/>
                    <a:lstStyle/>
                    <a:p>
                      <a:pPr>
                        <a:lnSpc>
                          <a:spcPct val="107000"/>
                        </a:lnSpc>
                        <a:spcAft>
                          <a:spcPts val="0"/>
                        </a:spcAft>
                      </a:pPr>
                      <a:r>
                        <a:rPr lang="ka-GE" sz="1200">
                          <a:solidFill>
                            <a:srgbClr val="000000"/>
                          </a:solidFill>
                          <a:effectLst/>
                          <a:latin typeface="Sylfaen"/>
                          <a:ea typeface="Times New Roman"/>
                          <a:cs typeface="Times New Roman"/>
                        </a:rPr>
                        <a:t>„რუსთავის ფსიქიკური ჯანმრთელობის ცენტრი“</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ka-GE" sz="1200">
                          <a:solidFill>
                            <a:srgbClr val="000000"/>
                          </a:solidFill>
                          <a:effectLst/>
                          <a:latin typeface="Calibri"/>
                          <a:ea typeface="Times New Roman"/>
                          <a:cs typeface="Calibri"/>
                        </a:rPr>
                        <a:t>22</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16</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3</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0</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3</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244062"/>
                          </a:solidFill>
                          <a:effectLst/>
                          <a:latin typeface="Sylfaen"/>
                          <a:ea typeface="Times New Roman"/>
                          <a:cs typeface="Times New Roman"/>
                        </a:rPr>
                        <a:t>0</a:t>
                      </a:r>
                      <a:endParaRPr lang="ru-RU" sz="1200">
                        <a:effectLst/>
                        <a:latin typeface="Calibri"/>
                        <a:ea typeface="Calibri"/>
                        <a:cs typeface="Times New Roman"/>
                      </a:endParaRPr>
                    </a:p>
                  </a:txBody>
                  <a:tcPr marL="65837" marR="6583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ka-GE" sz="1200">
                          <a:solidFill>
                            <a:srgbClr val="244062"/>
                          </a:solidFill>
                          <a:effectLst/>
                          <a:latin typeface="Sylfaen"/>
                          <a:ea typeface="Times New Roman"/>
                          <a:cs typeface="Times New Roman"/>
                        </a:rPr>
                        <a:t>2</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ka-GE" sz="1200">
                          <a:solidFill>
                            <a:srgbClr val="000000"/>
                          </a:solidFill>
                          <a:effectLst/>
                          <a:latin typeface="Sylfaen"/>
                          <a:ea typeface="Times New Roman"/>
                          <a:cs typeface="Times New Roman"/>
                        </a:rPr>
                        <a:t> </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8847">
                <a:tc>
                  <a:txBody>
                    <a:bodyPr/>
                    <a:lstStyle/>
                    <a:p>
                      <a:pPr>
                        <a:lnSpc>
                          <a:spcPct val="107000"/>
                        </a:lnSpc>
                        <a:spcAft>
                          <a:spcPts val="0"/>
                        </a:spcAft>
                      </a:pPr>
                      <a:r>
                        <a:rPr lang="ka-GE" sz="1200">
                          <a:solidFill>
                            <a:srgbClr val="000000"/>
                          </a:solidFill>
                          <a:effectLst/>
                          <a:latin typeface="Sylfaen"/>
                          <a:ea typeface="Times New Roman"/>
                          <a:cs typeface="Times New Roman"/>
                        </a:rPr>
                        <a:t>ბედიანი</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ka-GE" sz="1200">
                          <a:solidFill>
                            <a:srgbClr val="000000"/>
                          </a:solidFill>
                          <a:effectLst/>
                          <a:latin typeface="Calibri"/>
                          <a:ea typeface="Times New Roman"/>
                          <a:cs typeface="Calibri"/>
                        </a:rPr>
                        <a:t>159</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5</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15</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11</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128</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244062"/>
                          </a:solidFill>
                          <a:effectLst/>
                          <a:latin typeface="Sylfaen"/>
                          <a:ea typeface="Times New Roman"/>
                          <a:cs typeface="Times New Roman"/>
                        </a:rPr>
                        <a:t>17</a:t>
                      </a:r>
                      <a:endParaRPr lang="ru-RU" sz="1200">
                        <a:effectLst/>
                        <a:latin typeface="Calibri"/>
                        <a:ea typeface="Calibri"/>
                        <a:cs typeface="Times New Roman"/>
                      </a:endParaRPr>
                    </a:p>
                  </a:txBody>
                  <a:tcPr marL="65837" marR="6583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ka-GE" sz="1200">
                          <a:solidFill>
                            <a:srgbClr val="244062"/>
                          </a:solidFill>
                          <a:effectLst/>
                          <a:latin typeface="Sylfaen"/>
                          <a:ea typeface="Times New Roman"/>
                          <a:cs typeface="Times New Roman"/>
                        </a:rPr>
                        <a:t>9</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ka-GE" sz="1200">
                          <a:solidFill>
                            <a:srgbClr val="000000"/>
                          </a:solidFill>
                          <a:effectLst/>
                          <a:latin typeface="Sylfaen"/>
                          <a:ea typeface="Times New Roman"/>
                          <a:cs typeface="Times New Roman"/>
                        </a:rPr>
                        <a:t> </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18847">
                <a:tc>
                  <a:txBody>
                    <a:bodyPr/>
                    <a:lstStyle/>
                    <a:p>
                      <a:pPr>
                        <a:lnSpc>
                          <a:spcPct val="107000"/>
                        </a:lnSpc>
                        <a:spcAft>
                          <a:spcPts val="0"/>
                        </a:spcAft>
                      </a:pPr>
                      <a:r>
                        <a:rPr lang="ka-GE" sz="1200">
                          <a:solidFill>
                            <a:srgbClr val="000000"/>
                          </a:solidFill>
                          <a:effectLst/>
                          <a:latin typeface="Sylfaen"/>
                          <a:ea typeface="Times New Roman"/>
                          <a:cs typeface="Times New Roman"/>
                        </a:rPr>
                        <a:t>სურამი</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ka-GE" sz="1200">
                          <a:solidFill>
                            <a:srgbClr val="000000"/>
                          </a:solidFill>
                          <a:effectLst/>
                          <a:latin typeface="Calibri"/>
                          <a:ea typeface="Times New Roman"/>
                          <a:cs typeface="Calibri"/>
                        </a:rPr>
                        <a:t>83</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4</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20</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10</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49</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244062"/>
                          </a:solidFill>
                          <a:effectLst/>
                          <a:latin typeface="Sylfaen"/>
                          <a:ea typeface="Times New Roman"/>
                          <a:cs typeface="Times New Roman"/>
                        </a:rPr>
                        <a:t>10</a:t>
                      </a:r>
                      <a:endParaRPr lang="ru-RU" sz="1200">
                        <a:effectLst/>
                        <a:latin typeface="Calibri"/>
                        <a:ea typeface="Calibri"/>
                        <a:cs typeface="Times New Roman"/>
                      </a:endParaRPr>
                    </a:p>
                  </a:txBody>
                  <a:tcPr marL="65837" marR="6583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ka-GE" sz="1200">
                          <a:solidFill>
                            <a:srgbClr val="244062"/>
                          </a:solidFill>
                          <a:effectLst/>
                          <a:latin typeface="Sylfaen"/>
                          <a:ea typeface="Times New Roman"/>
                          <a:cs typeface="Times New Roman"/>
                        </a:rPr>
                        <a:t>1</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ka-GE" sz="1200">
                          <a:solidFill>
                            <a:srgbClr val="000000"/>
                          </a:solidFill>
                          <a:effectLst/>
                          <a:latin typeface="Sylfaen"/>
                          <a:ea typeface="Times New Roman"/>
                          <a:cs typeface="Times New Roman"/>
                        </a:rPr>
                        <a:t> </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78270">
                <a:tc>
                  <a:txBody>
                    <a:bodyPr/>
                    <a:lstStyle/>
                    <a:p>
                      <a:pPr>
                        <a:lnSpc>
                          <a:spcPct val="107000"/>
                        </a:lnSpc>
                        <a:spcAft>
                          <a:spcPts val="0"/>
                        </a:spcAft>
                      </a:pPr>
                      <a:r>
                        <a:rPr lang="ka-GE" sz="1200">
                          <a:solidFill>
                            <a:srgbClr val="000000"/>
                          </a:solidFill>
                          <a:effectLst/>
                          <a:latin typeface="Sylfaen"/>
                          <a:ea typeface="Times New Roman"/>
                          <a:cs typeface="Times New Roman"/>
                        </a:rPr>
                        <a:t>„ქუთაისის ფსიქიკური ჯანმრთელობის ცენტრი</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ka-GE" sz="1200">
                          <a:solidFill>
                            <a:srgbClr val="000000"/>
                          </a:solidFill>
                          <a:effectLst/>
                          <a:latin typeface="Calibri"/>
                          <a:ea typeface="Times New Roman"/>
                          <a:cs typeface="Calibri"/>
                        </a:rPr>
                        <a:t>30</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11</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6</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6</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7</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244062"/>
                          </a:solidFill>
                          <a:effectLst/>
                          <a:latin typeface="Sylfaen"/>
                          <a:ea typeface="Times New Roman"/>
                          <a:cs typeface="Times New Roman"/>
                        </a:rPr>
                        <a:t> </a:t>
                      </a:r>
                      <a:endParaRPr lang="ru-RU" sz="1200">
                        <a:effectLst/>
                        <a:latin typeface="Calibri"/>
                        <a:ea typeface="Calibri"/>
                        <a:cs typeface="Times New Roman"/>
                      </a:endParaRPr>
                    </a:p>
                  </a:txBody>
                  <a:tcPr marL="65837" marR="6583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ka-GE" sz="1200">
                          <a:solidFill>
                            <a:srgbClr val="244062"/>
                          </a:solidFill>
                          <a:effectLst/>
                          <a:latin typeface="Sylfaen"/>
                          <a:ea typeface="Times New Roman"/>
                          <a:cs typeface="Times New Roman"/>
                        </a:rPr>
                        <a:t>1</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ka-GE" sz="1200">
                          <a:solidFill>
                            <a:srgbClr val="000000"/>
                          </a:solidFill>
                          <a:effectLst/>
                          <a:latin typeface="Sylfaen"/>
                          <a:ea typeface="Times New Roman"/>
                          <a:cs typeface="Times New Roman"/>
                        </a:rPr>
                        <a:t> </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89469">
                <a:tc>
                  <a:txBody>
                    <a:bodyPr/>
                    <a:lstStyle/>
                    <a:p>
                      <a:pPr>
                        <a:lnSpc>
                          <a:spcPct val="107000"/>
                        </a:lnSpc>
                        <a:spcAft>
                          <a:spcPts val="0"/>
                        </a:spcAft>
                      </a:pPr>
                      <a:r>
                        <a:rPr lang="ka-GE" sz="1200">
                          <a:solidFill>
                            <a:srgbClr val="000000"/>
                          </a:solidFill>
                          <a:effectLst/>
                          <a:latin typeface="Sylfaen"/>
                          <a:ea typeface="Times New Roman"/>
                          <a:cs typeface="Times New Roman"/>
                        </a:rPr>
                        <a:t>„რესპუბლიკური კლინიკური ფსიქონევროლოგიური საავადმყოფო“</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ka-GE" sz="1200">
                          <a:solidFill>
                            <a:srgbClr val="000000"/>
                          </a:solidFill>
                          <a:effectLst/>
                          <a:latin typeface="Calibri"/>
                          <a:ea typeface="Times New Roman"/>
                          <a:cs typeface="Calibri"/>
                        </a:rPr>
                        <a:t>119</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43</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30</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24</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22</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244062"/>
                          </a:solidFill>
                          <a:effectLst/>
                          <a:latin typeface="Sylfaen"/>
                          <a:ea typeface="Times New Roman"/>
                          <a:cs typeface="Times New Roman"/>
                        </a:rPr>
                        <a:t>8</a:t>
                      </a:r>
                      <a:endParaRPr lang="ru-RU" sz="1200">
                        <a:effectLst/>
                        <a:latin typeface="Calibri"/>
                        <a:ea typeface="Calibri"/>
                        <a:cs typeface="Times New Roman"/>
                      </a:endParaRPr>
                    </a:p>
                  </a:txBody>
                  <a:tcPr marL="65837" marR="6583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ka-GE" sz="1200">
                          <a:solidFill>
                            <a:srgbClr val="244062"/>
                          </a:solidFill>
                          <a:effectLst/>
                          <a:latin typeface="Sylfaen"/>
                          <a:ea typeface="Times New Roman"/>
                          <a:cs typeface="Times New Roman"/>
                        </a:rPr>
                        <a:t>3</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ka-GE" sz="1200">
                          <a:solidFill>
                            <a:srgbClr val="000000"/>
                          </a:solidFill>
                          <a:effectLst/>
                          <a:latin typeface="Sylfaen"/>
                          <a:ea typeface="Times New Roman"/>
                          <a:cs typeface="Times New Roman"/>
                        </a:rPr>
                        <a:t> </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78270">
                <a:tc>
                  <a:txBody>
                    <a:bodyPr/>
                    <a:lstStyle/>
                    <a:p>
                      <a:pPr>
                        <a:lnSpc>
                          <a:spcPct val="107000"/>
                        </a:lnSpc>
                        <a:spcAft>
                          <a:spcPts val="0"/>
                        </a:spcAft>
                      </a:pPr>
                      <a:r>
                        <a:rPr lang="ka-GE" sz="1200">
                          <a:solidFill>
                            <a:srgbClr val="000000"/>
                          </a:solidFill>
                          <a:effectLst/>
                          <a:latin typeface="Sylfaen"/>
                          <a:ea typeface="Times New Roman"/>
                          <a:cs typeface="Times New Roman"/>
                        </a:rPr>
                        <a:t>„ფსიქიკური ჯანმრთელობის ეროვნული ცენტრი“ </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ka-GE" sz="1200">
                          <a:solidFill>
                            <a:srgbClr val="000000"/>
                          </a:solidFill>
                          <a:effectLst/>
                          <a:latin typeface="Calibri"/>
                          <a:ea typeface="Times New Roman"/>
                          <a:cs typeface="Calibri"/>
                        </a:rPr>
                        <a:t>317</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15</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110</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50</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142</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244062"/>
                          </a:solidFill>
                          <a:effectLst/>
                          <a:latin typeface="Sylfaen"/>
                          <a:ea typeface="Times New Roman"/>
                          <a:cs typeface="Times New Roman"/>
                        </a:rPr>
                        <a:t>17</a:t>
                      </a:r>
                      <a:endParaRPr lang="ru-RU" sz="1200">
                        <a:effectLst/>
                        <a:latin typeface="Calibri"/>
                        <a:ea typeface="Calibri"/>
                        <a:cs typeface="Times New Roman"/>
                      </a:endParaRPr>
                    </a:p>
                  </a:txBody>
                  <a:tcPr marL="65837" marR="6583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ka-GE" sz="1200">
                          <a:solidFill>
                            <a:srgbClr val="244062"/>
                          </a:solidFill>
                          <a:effectLst/>
                          <a:latin typeface="Sylfaen"/>
                          <a:ea typeface="Times New Roman"/>
                          <a:cs typeface="Times New Roman"/>
                        </a:rPr>
                        <a:t>4</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ka-GE" sz="1200">
                          <a:solidFill>
                            <a:srgbClr val="000000"/>
                          </a:solidFill>
                          <a:effectLst/>
                          <a:latin typeface="Sylfaen"/>
                          <a:ea typeface="Times New Roman"/>
                          <a:cs typeface="Times New Roman"/>
                        </a:rPr>
                        <a:t> </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18847">
                <a:tc>
                  <a:txBody>
                    <a:bodyPr/>
                    <a:lstStyle/>
                    <a:p>
                      <a:pPr>
                        <a:lnSpc>
                          <a:spcPct val="107000"/>
                        </a:lnSpc>
                        <a:spcAft>
                          <a:spcPts val="0"/>
                        </a:spcAft>
                      </a:pPr>
                      <a:r>
                        <a:rPr lang="ka-GE" sz="1200">
                          <a:solidFill>
                            <a:srgbClr val="000000"/>
                          </a:solidFill>
                          <a:effectLst/>
                          <a:latin typeface="Sylfaen"/>
                          <a:ea typeface="Times New Roman"/>
                          <a:cs typeface="Times New Roman"/>
                        </a:rPr>
                        <a:t>სენაკის ფ/ნ </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ka-GE" sz="1200">
                          <a:solidFill>
                            <a:srgbClr val="000000"/>
                          </a:solidFill>
                          <a:effectLst/>
                          <a:latin typeface="Calibri"/>
                          <a:ea typeface="Times New Roman"/>
                          <a:cs typeface="Calibri"/>
                        </a:rPr>
                        <a:t>17</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17</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0</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0</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000000"/>
                          </a:solidFill>
                          <a:effectLst/>
                          <a:latin typeface="Calibri"/>
                          <a:ea typeface="Times New Roman"/>
                          <a:cs typeface="Calibri"/>
                        </a:rPr>
                        <a:t>0</a:t>
                      </a:r>
                      <a:endParaRPr lang="ru-RU" sz="1200">
                        <a:effectLst/>
                        <a:latin typeface="Calibri"/>
                        <a:ea typeface="Calibri"/>
                        <a:cs typeface="Times New Roman"/>
                      </a:endParaRPr>
                    </a:p>
                  </a:txBody>
                  <a:tcPr marL="65837" marR="65837" marT="0" marB="0" anchor="ctr">
                    <a:lnL w="12700" cap="flat" cmpd="sng" algn="ctr">
                      <a:solidFill>
                        <a:srgbClr val="F7964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EFE9"/>
                    </a:solidFill>
                  </a:tcPr>
                </a:tc>
                <a:tc>
                  <a:txBody>
                    <a:bodyPr/>
                    <a:lstStyle/>
                    <a:p>
                      <a:pPr algn="l">
                        <a:lnSpc>
                          <a:spcPct val="107000"/>
                        </a:lnSpc>
                        <a:spcAft>
                          <a:spcPts val="0"/>
                        </a:spcAft>
                      </a:pPr>
                      <a:r>
                        <a:rPr lang="ka-GE" sz="1200">
                          <a:solidFill>
                            <a:srgbClr val="244062"/>
                          </a:solidFill>
                          <a:effectLst/>
                          <a:latin typeface="Sylfaen"/>
                          <a:ea typeface="Times New Roman"/>
                          <a:cs typeface="Times New Roman"/>
                        </a:rPr>
                        <a:t>0</a:t>
                      </a:r>
                      <a:endParaRPr lang="ru-RU" sz="1200">
                        <a:effectLst/>
                        <a:latin typeface="Calibri"/>
                        <a:ea typeface="Calibri"/>
                        <a:cs typeface="Times New Roman"/>
                      </a:endParaRPr>
                    </a:p>
                  </a:txBody>
                  <a:tcPr marL="65837" marR="6583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ka-GE" sz="1200">
                          <a:solidFill>
                            <a:srgbClr val="244062"/>
                          </a:solidFill>
                          <a:effectLst/>
                          <a:latin typeface="Sylfaen"/>
                          <a:ea typeface="Times New Roman"/>
                          <a:cs typeface="Times New Roman"/>
                        </a:rPr>
                        <a:t>0</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ka-GE" sz="1200">
                          <a:solidFill>
                            <a:srgbClr val="000000"/>
                          </a:solidFill>
                          <a:effectLst/>
                          <a:latin typeface="Sylfaen"/>
                          <a:ea typeface="Times New Roman"/>
                          <a:cs typeface="Times New Roman"/>
                        </a:rPr>
                        <a:t> </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11023">
                <a:tc>
                  <a:txBody>
                    <a:bodyPr/>
                    <a:lstStyle/>
                    <a:p>
                      <a:pPr algn="ctr">
                        <a:lnSpc>
                          <a:spcPct val="107000"/>
                        </a:lnSpc>
                        <a:spcAft>
                          <a:spcPts val="0"/>
                        </a:spcAft>
                      </a:pPr>
                      <a:r>
                        <a:rPr lang="ka-GE" sz="1200" b="1">
                          <a:solidFill>
                            <a:srgbClr val="000000"/>
                          </a:solidFill>
                          <a:effectLst/>
                          <a:latin typeface="Sylfaen"/>
                          <a:ea typeface="Times New Roman"/>
                          <a:cs typeface="Times New Roman"/>
                        </a:rPr>
                        <a:t>ჯამი</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r">
                        <a:lnSpc>
                          <a:spcPct val="107000"/>
                        </a:lnSpc>
                        <a:spcAft>
                          <a:spcPts val="0"/>
                        </a:spcAft>
                      </a:pPr>
                      <a:r>
                        <a:rPr lang="ka-GE" sz="1200" b="1">
                          <a:solidFill>
                            <a:srgbClr val="000000"/>
                          </a:solidFill>
                          <a:effectLst/>
                          <a:latin typeface="Sylfaen"/>
                          <a:ea typeface="Times New Roman"/>
                          <a:cs typeface="Times New Roman"/>
                        </a:rPr>
                        <a:t>1 070</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r">
                        <a:lnSpc>
                          <a:spcPct val="107000"/>
                        </a:lnSpc>
                        <a:spcAft>
                          <a:spcPts val="0"/>
                        </a:spcAft>
                      </a:pPr>
                      <a:r>
                        <a:rPr lang="ka-GE" sz="1200" b="1">
                          <a:solidFill>
                            <a:srgbClr val="000000"/>
                          </a:solidFill>
                          <a:effectLst/>
                          <a:latin typeface="Sylfaen"/>
                          <a:ea typeface="Times New Roman"/>
                          <a:cs typeface="Times New Roman"/>
                        </a:rPr>
                        <a:t>210</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r">
                        <a:lnSpc>
                          <a:spcPct val="107000"/>
                        </a:lnSpc>
                        <a:spcAft>
                          <a:spcPts val="0"/>
                        </a:spcAft>
                      </a:pPr>
                      <a:r>
                        <a:rPr lang="ka-GE" sz="1200" b="1">
                          <a:solidFill>
                            <a:srgbClr val="000000"/>
                          </a:solidFill>
                          <a:effectLst/>
                          <a:latin typeface="Sylfaen"/>
                          <a:ea typeface="Times New Roman"/>
                          <a:cs typeface="Times New Roman"/>
                        </a:rPr>
                        <a:t>269</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r">
                        <a:lnSpc>
                          <a:spcPct val="107000"/>
                        </a:lnSpc>
                        <a:spcAft>
                          <a:spcPts val="0"/>
                        </a:spcAft>
                      </a:pPr>
                      <a:r>
                        <a:rPr lang="ka-GE" sz="1200" b="1">
                          <a:solidFill>
                            <a:srgbClr val="000000"/>
                          </a:solidFill>
                          <a:effectLst/>
                          <a:latin typeface="Sylfaen"/>
                          <a:ea typeface="Times New Roman"/>
                          <a:cs typeface="Times New Roman"/>
                        </a:rPr>
                        <a:t>149</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r">
                        <a:lnSpc>
                          <a:spcPct val="107000"/>
                        </a:lnSpc>
                        <a:spcAft>
                          <a:spcPts val="0"/>
                        </a:spcAft>
                      </a:pPr>
                      <a:r>
                        <a:rPr lang="ka-GE" sz="1200" b="1">
                          <a:solidFill>
                            <a:srgbClr val="000000"/>
                          </a:solidFill>
                          <a:effectLst/>
                          <a:latin typeface="Sylfaen"/>
                          <a:ea typeface="Times New Roman"/>
                          <a:cs typeface="Times New Roman"/>
                        </a:rPr>
                        <a:t>442</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r">
                        <a:lnSpc>
                          <a:spcPct val="107000"/>
                        </a:lnSpc>
                        <a:spcAft>
                          <a:spcPts val="0"/>
                        </a:spcAft>
                      </a:pPr>
                      <a:r>
                        <a:rPr lang="ka-GE" sz="1200" b="1">
                          <a:solidFill>
                            <a:srgbClr val="000000"/>
                          </a:solidFill>
                          <a:effectLst/>
                          <a:latin typeface="Sylfaen"/>
                          <a:ea typeface="Times New Roman"/>
                          <a:cs typeface="Times New Roman"/>
                        </a:rPr>
                        <a:t>74</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r">
                        <a:lnSpc>
                          <a:spcPct val="107000"/>
                        </a:lnSpc>
                        <a:spcAft>
                          <a:spcPts val="0"/>
                        </a:spcAft>
                      </a:pPr>
                      <a:r>
                        <a:rPr lang="ka-GE" sz="1200" b="1">
                          <a:solidFill>
                            <a:srgbClr val="000000"/>
                          </a:solidFill>
                          <a:effectLst/>
                          <a:latin typeface="Sylfaen"/>
                          <a:ea typeface="Times New Roman"/>
                          <a:cs typeface="Times New Roman"/>
                        </a:rPr>
                        <a:t>26</a:t>
                      </a:r>
                      <a:endParaRPr lang="ru-RU" sz="120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r">
                        <a:lnSpc>
                          <a:spcPct val="107000"/>
                        </a:lnSpc>
                        <a:spcAft>
                          <a:spcPts val="0"/>
                        </a:spcAft>
                      </a:pPr>
                      <a:r>
                        <a:rPr lang="ka-GE" sz="1200" b="1" dirty="0">
                          <a:solidFill>
                            <a:srgbClr val="000000"/>
                          </a:solidFill>
                          <a:effectLst/>
                          <a:latin typeface="Sylfaen"/>
                          <a:ea typeface="Times New Roman"/>
                          <a:cs typeface="Times New Roman"/>
                        </a:rPr>
                        <a:t>7</a:t>
                      </a:r>
                      <a:endParaRPr lang="ru-RU" sz="1200" dirty="0">
                        <a:effectLst/>
                        <a:latin typeface="Calibri"/>
                        <a:ea typeface="Calibri"/>
                        <a:cs typeface="Times New Roman"/>
                      </a:endParaRPr>
                    </a:p>
                  </a:txBody>
                  <a:tcPr marL="65837" marR="658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327721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0CC21-C4E9-3447-AF10-EBDCCC4EBF49}"/>
              </a:ext>
            </a:extLst>
          </p:cNvPr>
          <p:cNvSpPr>
            <a:spLocks noGrp="1"/>
          </p:cNvSpPr>
          <p:nvPr>
            <p:ph type="title"/>
          </p:nvPr>
        </p:nvSpPr>
        <p:spPr/>
        <p:txBody>
          <a:bodyPr/>
          <a:lstStyle/>
          <a:p>
            <a:pPr algn="ctr"/>
            <a:r>
              <a:rPr lang="ka-GE" dirty="0"/>
              <a:t>დღეისთვის საწოლების საერთო დატვირთვა</a:t>
            </a:r>
            <a:endParaRPr lang="en-US" dirty="0"/>
          </a:p>
        </p:txBody>
      </p:sp>
      <p:sp>
        <p:nvSpPr>
          <p:cNvPr id="3" name="Content Placeholder 2">
            <a:extLst>
              <a:ext uri="{FF2B5EF4-FFF2-40B4-BE49-F238E27FC236}">
                <a16:creationId xmlns:a16="http://schemas.microsoft.com/office/drawing/2014/main" id="{1A1C9E5F-B1FC-5C44-B216-660DE25CDAB1}"/>
              </a:ext>
            </a:extLst>
          </p:cNvPr>
          <p:cNvSpPr>
            <a:spLocks noGrp="1"/>
          </p:cNvSpPr>
          <p:nvPr>
            <p:ph idx="1"/>
          </p:nvPr>
        </p:nvSpPr>
        <p:spPr>
          <a:xfrm>
            <a:off x="838200" y="1825624"/>
            <a:ext cx="10515600" cy="4515017"/>
          </a:xfrm>
        </p:spPr>
        <p:txBody>
          <a:bodyPr>
            <a:normAutofit fontScale="92500" lnSpcReduction="10000"/>
          </a:bodyPr>
          <a:lstStyle/>
          <a:p>
            <a:pPr marL="0" indent="0">
              <a:buNone/>
            </a:pPr>
            <a:r>
              <a:rPr lang="ka-GE" dirty="0"/>
              <a:t>ზოგადი საწოლ-ფონდი, ფსიქიატრიული ექსპერტიზის 280 საწოლის გარეშე, შეადგენს 10</a:t>
            </a:r>
            <a:r>
              <a:rPr lang="en-US" dirty="0"/>
              <a:t>70 </a:t>
            </a:r>
            <a:r>
              <a:rPr lang="ka-GE" dirty="0"/>
              <a:t>საწოლს; აქედან: </a:t>
            </a:r>
          </a:p>
          <a:p>
            <a:r>
              <a:rPr lang="ka-GE" dirty="0"/>
              <a:t>210 მწვავე პაციენტია,</a:t>
            </a:r>
          </a:p>
          <a:p>
            <a:r>
              <a:rPr lang="ka-GE" dirty="0"/>
              <a:t>269 სტაციონარში 3 თვეზე ნაკლები დროის მანძილზე იმყოფება, </a:t>
            </a:r>
          </a:p>
          <a:p>
            <a:r>
              <a:rPr lang="ka-GE" dirty="0"/>
              <a:t>149 პაციენტი 3-დან 6-თვემდე იმყოფება, </a:t>
            </a:r>
          </a:p>
          <a:p>
            <a:r>
              <a:rPr lang="ka-GE" dirty="0"/>
              <a:t>442 პირის  ანუ 40%-ზე მეტი პაციენტის დაყოვნება სტაციონარში 6 თვეზე მეტია.</a:t>
            </a:r>
          </a:p>
          <a:p>
            <a:r>
              <a:rPr lang="ka-GE" dirty="0"/>
              <a:t>შესაბამისად, 40% პაციენტი აქტიურ სამედიცინო მკურნალობას აღარ საჭიროებს და მიზანშეწონილია მათი განთავსება სათემო სერვისებში, კერძოდ ზრუნვის სახლებსა და დაცულ საცხოვრებელში.</a:t>
            </a:r>
            <a:endParaRPr lang="en-US" dirty="0"/>
          </a:p>
        </p:txBody>
      </p:sp>
    </p:spTree>
    <p:extLst>
      <p:ext uri="{BB962C8B-B14F-4D97-AF65-F5344CB8AC3E}">
        <p14:creationId xmlns:p14="http://schemas.microsoft.com/office/powerpoint/2010/main" val="4114307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389" y="76200"/>
            <a:ext cx="8946728" cy="457200"/>
          </a:xfrm>
        </p:spPr>
        <p:txBody>
          <a:bodyPr>
            <a:noAutofit/>
          </a:bodyPr>
          <a:lstStyle/>
          <a:p>
            <a:r>
              <a:rPr lang="ka-GE" sz="1600" b="1" dirty="0">
                <a:solidFill>
                  <a:schemeClr val="accent6"/>
                </a:solidFill>
              </a:rPr>
              <a:t> </a:t>
            </a:r>
            <a:r>
              <a:rPr lang="ka-GE" sz="1600" b="1" dirty="0">
                <a:solidFill>
                  <a:schemeClr val="accent1">
                    <a:lumMod val="75000"/>
                  </a:schemeClr>
                </a:solidFill>
              </a:rPr>
              <a:t>არსებული და რეკომენდირებული </a:t>
            </a:r>
            <a:r>
              <a:rPr lang="en-GB" sz="1600" b="1" dirty="0" err="1">
                <a:solidFill>
                  <a:schemeClr val="accent1">
                    <a:lumMod val="75000"/>
                  </a:schemeClr>
                </a:solidFill>
              </a:rPr>
              <a:t>საწოლების</a:t>
            </a:r>
            <a:r>
              <a:rPr lang="en-GB" sz="1600" b="1" dirty="0">
                <a:solidFill>
                  <a:schemeClr val="accent1">
                    <a:lumMod val="75000"/>
                  </a:schemeClr>
                </a:solidFill>
              </a:rPr>
              <a:t> </a:t>
            </a:r>
            <a:r>
              <a:rPr lang="en-GB" sz="1600" b="1" dirty="0" err="1">
                <a:solidFill>
                  <a:schemeClr val="accent1">
                    <a:lumMod val="75000"/>
                  </a:schemeClr>
                </a:solidFill>
              </a:rPr>
              <a:t>ლოკაცია</a:t>
            </a:r>
            <a:r>
              <a:rPr lang="en-GB" sz="1600" b="1" dirty="0">
                <a:solidFill>
                  <a:schemeClr val="accent1">
                    <a:lumMod val="75000"/>
                  </a:schemeClr>
                </a:solidFill>
              </a:rPr>
              <a:t> </a:t>
            </a:r>
            <a:r>
              <a:rPr lang="en-GB" sz="1600" b="1" dirty="0" err="1">
                <a:solidFill>
                  <a:schemeClr val="accent1">
                    <a:lumMod val="75000"/>
                  </a:schemeClr>
                </a:solidFill>
              </a:rPr>
              <a:t>რეგიონების</a:t>
            </a:r>
            <a:r>
              <a:rPr lang="en-GB" sz="1600" b="1" dirty="0">
                <a:solidFill>
                  <a:schemeClr val="accent1">
                    <a:lumMod val="75000"/>
                  </a:schemeClr>
                </a:solidFill>
              </a:rPr>
              <a:t> </a:t>
            </a:r>
            <a:r>
              <a:rPr lang="en-GB" sz="1600" b="1" dirty="0" err="1">
                <a:solidFill>
                  <a:schemeClr val="accent1">
                    <a:lumMod val="75000"/>
                  </a:schemeClr>
                </a:solidFill>
              </a:rPr>
              <a:t>მიხედვით</a:t>
            </a:r>
            <a:r>
              <a:rPr lang="en-GB" sz="1600" b="1" dirty="0">
                <a:solidFill>
                  <a:schemeClr val="accent1">
                    <a:lumMod val="75000"/>
                  </a:schemeClr>
                </a:solidFill>
              </a:rPr>
              <a:t> </a:t>
            </a:r>
            <a:endParaRPr lang="ru-RU" sz="1600" b="1" dirty="0">
              <a:solidFill>
                <a:schemeClr val="accent1">
                  <a:lumMod val="75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647086655"/>
              </p:ext>
            </p:extLst>
          </p:nvPr>
        </p:nvGraphicFramePr>
        <p:xfrm>
          <a:off x="445167" y="609597"/>
          <a:ext cx="10395286" cy="6104029"/>
        </p:xfrm>
        <a:graphic>
          <a:graphicData uri="http://schemas.openxmlformats.org/drawingml/2006/table">
            <a:tbl>
              <a:tblPr firstRow="1" firstCol="1" bandRow="1"/>
              <a:tblGrid>
                <a:gridCol w="2703189">
                  <a:extLst>
                    <a:ext uri="{9D8B030D-6E8A-4147-A177-3AD203B41FA5}">
                      <a16:colId xmlns:a16="http://schemas.microsoft.com/office/drawing/2014/main" val="20000"/>
                    </a:ext>
                  </a:extLst>
                </a:gridCol>
                <a:gridCol w="1009415">
                  <a:extLst>
                    <a:ext uri="{9D8B030D-6E8A-4147-A177-3AD203B41FA5}">
                      <a16:colId xmlns:a16="http://schemas.microsoft.com/office/drawing/2014/main" val="20001"/>
                    </a:ext>
                  </a:extLst>
                </a:gridCol>
                <a:gridCol w="928150">
                  <a:extLst>
                    <a:ext uri="{9D8B030D-6E8A-4147-A177-3AD203B41FA5}">
                      <a16:colId xmlns:a16="http://schemas.microsoft.com/office/drawing/2014/main" val="20002"/>
                    </a:ext>
                  </a:extLst>
                </a:gridCol>
                <a:gridCol w="902751">
                  <a:extLst>
                    <a:ext uri="{9D8B030D-6E8A-4147-A177-3AD203B41FA5}">
                      <a16:colId xmlns:a16="http://schemas.microsoft.com/office/drawing/2014/main" val="20003"/>
                    </a:ext>
                  </a:extLst>
                </a:gridCol>
                <a:gridCol w="971416">
                  <a:extLst>
                    <a:ext uri="{9D8B030D-6E8A-4147-A177-3AD203B41FA5}">
                      <a16:colId xmlns:a16="http://schemas.microsoft.com/office/drawing/2014/main" val="20004"/>
                    </a:ext>
                  </a:extLst>
                </a:gridCol>
                <a:gridCol w="910284">
                  <a:extLst>
                    <a:ext uri="{9D8B030D-6E8A-4147-A177-3AD203B41FA5}">
                      <a16:colId xmlns:a16="http://schemas.microsoft.com/office/drawing/2014/main" val="20005"/>
                    </a:ext>
                  </a:extLst>
                </a:gridCol>
                <a:gridCol w="798917">
                  <a:extLst>
                    <a:ext uri="{9D8B030D-6E8A-4147-A177-3AD203B41FA5}">
                      <a16:colId xmlns:a16="http://schemas.microsoft.com/office/drawing/2014/main" val="20006"/>
                    </a:ext>
                  </a:extLst>
                </a:gridCol>
                <a:gridCol w="115266">
                  <a:extLst>
                    <a:ext uri="{9D8B030D-6E8A-4147-A177-3AD203B41FA5}">
                      <a16:colId xmlns:a16="http://schemas.microsoft.com/office/drawing/2014/main" val="20007"/>
                    </a:ext>
                  </a:extLst>
                </a:gridCol>
                <a:gridCol w="981541">
                  <a:extLst>
                    <a:ext uri="{9D8B030D-6E8A-4147-A177-3AD203B41FA5}">
                      <a16:colId xmlns:a16="http://schemas.microsoft.com/office/drawing/2014/main" val="20008"/>
                    </a:ext>
                  </a:extLst>
                </a:gridCol>
                <a:gridCol w="1074357">
                  <a:extLst>
                    <a:ext uri="{9D8B030D-6E8A-4147-A177-3AD203B41FA5}">
                      <a16:colId xmlns:a16="http://schemas.microsoft.com/office/drawing/2014/main" val="20009"/>
                    </a:ext>
                  </a:extLst>
                </a:gridCol>
              </a:tblGrid>
              <a:tr h="726532">
                <a:tc rowSpan="2">
                  <a:txBody>
                    <a:bodyPr/>
                    <a:lstStyle/>
                    <a:p>
                      <a:pPr algn="ctr">
                        <a:lnSpc>
                          <a:spcPct val="107000"/>
                        </a:lnSpc>
                        <a:spcAft>
                          <a:spcPts val="0"/>
                        </a:spcAft>
                      </a:pPr>
                      <a:r>
                        <a:rPr lang="ka-GE" sz="1100" b="1">
                          <a:solidFill>
                            <a:srgbClr val="FFFFFF"/>
                          </a:solidFill>
                          <a:effectLst/>
                          <a:latin typeface="Sylfaen"/>
                          <a:ea typeface="Times New Roman"/>
                          <a:cs typeface="Times New Roman"/>
                        </a:rPr>
                        <a:t>ქალაქი/რაიონი</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6365C"/>
                    </a:solidFill>
                  </a:tcPr>
                </a:tc>
                <a:tc rowSpan="2">
                  <a:txBody>
                    <a:bodyPr/>
                    <a:lstStyle/>
                    <a:p>
                      <a:pPr algn="ctr">
                        <a:lnSpc>
                          <a:spcPct val="107000"/>
                        </a:lnSpc>
                        <a:spcAft>
                          <a:spcPts val="0"/>
                        </a:spcAft>
                      </a:pPr>
                      <a:r>
                        <a:rPr lang="ka-GE" sz="900" b="1">
                          <a:solidFill>
                            <a:srgbClr val="FFFFFF"/>
                          </a:solidFill>
                          <a:effectLst/>
                          <a:latin typeface="Sylfaen"/>
                          <a:ea typeface="Times New Roman"/>
                          <a:cs typeface="Times New Roman"/>
                        </a:rPr>
                        <a:t>მოსახლეობა</a:t>
                      </a:r>
                      <a:endParaRPr lang="ru-RU" sz="10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6365C"/>
                    </a:solidFill>
                  </a:tcPr>
                </a:tc>
                <a:tc rowSpan="2">
                  <a:txBody>
                    <a:bodyPr/>
                    <a:lstStyle/>
                    <a:p>
                      <a:pPr algn="ctr">
                        <a:lnSpc>
                          <a:spcPct val="107000"/>
                        </a:lnSpc>
                        <a:spcAft>
                          <a:spcPts val="0"/>
                        </a:spcAft>
                      </a:pPr>
                      <a:r>
                        <a:rPr lang="ka-GE" sz="900" b="1">
                          <a:solidFill>
                            <a:srgbClr val="FFFFFF"/>
                          </a:solidFill>
                          <a:effectLst/>
                          <a:latin typeface="Sylfaen"/>
                          <a:ea typeface="Times New Roman"/>
                          <a:cs typeface="Times New Roman"/>
                        </a:rPr>
                        <a:t>არსებული საწოლების რ-ბა</a:t>
                      </a:r>
                      <a:endParaRPr lang="ru-RU" sz="10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6365C"/>
                    </a:solidFill>
                  </a:tcPr>
                </a:tc>
                <a:tc gridSpan="4">
                  <a:txBody>
                    <a:bodyPr/>
                    <a:lstStyle/>
                    <a:p>
                      <a:pPr algn="ctr">
                        <a:lnSpc>
                          <a:spcPct val="107000"/>
                        </a:lnSpc>
                        <a:spcAft>
                          <a:spcPts val="0"/>
                        </a:spcAft>
                      </a:pPr>
                      <a:r>
                        <a:rPr lang="ka-GE" sz="900" b="1">
                          <a:solidFill>
                            <a:srgbClr val="FFFFFF"/>
                          </a:solidFill>
                          <a:effectLst/>
                          <a:latin typeface="Sylfaen"/>
                          <a:ea typeface="Times New Roman"/>
                          <a:cs typeface="Times New Roman"/>
                        </a:rPr>
                        <a:t> </a:t>
                      </a:r>
                      <a:r>
                        <a:rPr lang="ka-GE" sz="1000" b="1">
                          <a:solidFill>
                            <a:srgbClr val="FFFFFF"/>
                          </a:solidFill>
                          <a:effectLst/>
                          <a:latin typeface="Sylfaen"/>
                          <a:ea typeface="Times New Roman"/>
                          <a:cs typeface="Times New Roman"/>
                        </a:rPr>
                        <a:t>საწოლების რეკომენდებული ლოკაცია</a:t>
                      </a:r>
                      <a:r>
                        <a:rPr lang="ka-GE" sz="900" b="1">
                          <a:solidFill>
                            <a:srgbClr val="FFFFFF"/>
                          </a:solidFill>
                          <a:effectLst/>
                          <a:latin typeface="Sylfaen"/>
                          <a:ea typeface="Times New Roman"/>
                          <a:cs typeface="Times New Roman"/>
                        </a:rPr>
                        <a:t>  </a:t>
                      </a:r>
                      <a:endParaRPr lang="ru-RU" sz="10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a:lnSpc>
                          <a:spcPct val="107000"/>
                        </a:lnSpc>
                        <a:spcAft>
                          <a:spcPts val="0"/>
                        </a:spcAft>
                      </a:pPr>
                      <a:r>
                        <a:rPr lang="ka-GE" sz="900" b="1">
                          <a:solidFill>
                            <a:srgbClr val="FFFFFF"/>
                          </a:solidFill>
                          <a:effectLst/>
                          <a:latin typeface="Sylfaen"/>
                          <a:ea typeface="Times New Roman"/>
                          <a:cs typeface="Times New Roman"/>
                        </a:rPr>
                        <a:t>მოსახლეობის რაოდენობის მიხედვით ჯანმოს მიერ რეკომენდებული საწოლების რ-ბა</a:t>
                      </a:r>
                      <a:endParaRPr lang="ru-RU" sz="10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524692">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ka-GE" sz="900" b="1">
                          <a:solidFill>
                            <a:srgbClr val="FFFFFF"/>
                          </a:solidFill>
                          <a:effectLst/>
                          <a:latin typeface="Sylfaen"/>
                          <a:ea typeface="Times New Roman"/>
                          <a:cs typeface="Times New Roman"/>
                        </a:rPr>
                        <a:t>მწვავე საწოლების რ-ბა  </a:t>
                      </a:r>
                      <a:endParaRPr lang="ru-RU" sz="1000">
                        <a:effectLst/>
                        <a:latin typeface="Calibri"/>
                        <a:ea typeface="Calibri"/>
                        <a:cs typeface="Times New Roman"/>
                      </a:endParaRPr>
                    </a:p>
                  </a:txBody>
                  <a:tcPr marL="59688" marR="59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a:lnSpc>
                          <a:spcPct val="107000"/>
                        </a:lnSpc>
                        <a:spcAft>
                          <a:spcPts val="0"/>
                        </a:spcAft>
                      </a:pPr>
                      <a:r>
                        <a:rPr lang="ka-GE" sz="900" b="1">
                          <a:solidFill>
                            <a:srgbClr val="FFFFFF"/>
                          </a:solidFill>
                          <a:effectLst/>
                          <a:latin typeface="Sylfaen"/>
                          <a:ea typeface="Times New Roman"/>
                          <a:cs typeface="Times New Roman"/>
                        </a:rPr>
                        <a:t>ქრონიკული საწოლების რ-ბა </a:t>
                      </a:r>
                      <a:endParaRPr lang="ru-RU" sz="1000">
                        <a:effectLst/>
                        <a:latin typeface="Calibri"/>
                        <a:ea typeface="Calibri"/>
                        <a:cs typeface="Times New Roman"/>
                      </a:endParaRPr>
                    </a:p>
                  </a:txBody>
                  <a:tcPr marL="59688" marR="59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a:lnSpc>
                          <a:spcPct val="107000"/>
                        </a:lnSpc>
                        <a:spcAft>
                          <a:spcPts val="0"/>
                        </a:spcAft>
                      </a:pPr>
                      <a:r>
                        <a:rPr lang="ka-GE" sz="900" b="1">
                          <a:solidFill>
                            <a:srgbClr val="FFFFFF"/>
                          </a:solidFill>
                          <a:effectLst/>
                          <a:latin typeface="Sylfaen"/>
                          <a:ea typeface="Times New Roman"/>
                          <a:cs typeface="Times New Roman"/>
                        </a:rPr>
                        <a:t>სულ საწოლების</a:t>
                      </a:r>
                      <a:r>
                        <a:rPr lang="ka-GE" sz="900" b="1" baseline="0">
                          <a:solidFill>
                            <a:srgbClr val="FFFFFF"/>
                          </a:solidFill>
                          <a:effectLst/>
                          <a:latin typeface="Sylfaen"/>
                          <a:ea typeface="Times New Roman"/>
                          <a:cs typeface="Times New Roman"/>
                        </a:rPr>
                        <a:t> </a:t>
                      </a:r>
                      <a:r>
                        <a:rPr lang="ka-GE" sz="900" b="1">
                          <a:solidFill>
                            <a:srgbClr val="FFFFFF"/>
                          </a:solidFill>
                          <a:effectLst/>
                          <a:latin typeface="Sylfaen"/>
                          <a:ea typeface="Times New Roman"/>
                          <a:cs typeface="Times New Roman"/>
                        </a:rPr>
                        <a:t> რ-ბა</a:t>
                      </a:r>
                      <a:endParaRPr lang="ru-RU" sz="1000">
                        <a:effectLst/>
                        <a:latin typeface="Calibri"/>
                        <a:ea typeface="Calibri"/>
                        <a:cs typeface="Times New Roman"/>
                      </a:endParaRPr>
                    </a:p>
                  </a:txBody>
                  <a:tcPr marL="59688" marR="59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gridSpan="2">
                  <a:txBody>
                    <a:bodyPr/>
                    <a:lstStyle/>
                    <a:p>
                      <a:pPr algn="ctr">
                        <a:lnSpc>
                          <a:spcPct val="107000"/>
                        </a:lnSpc>
                        <a:spcAft>
                          <a:spcPts val="0"/>
                        </a:spcAft>
                      </a:pPr>
                      <a:r>
                        <a:rPr lang="ka-GE" sz="900" b="1">
                          <a:solidFill>
                            <a:srgbClr val="FFFFFF"/>
                          </a:solidFill>
                          <a:effectLst/>
                          <a:latin typeface="Sylfaen"/>
                          <a:ea typeface="Times New Roman"/>
                          <a:cs typeface="Times New Roman"/>
                        </a:rPr>
                        <a:t>მწვავე 28/100000</a:t>
                      </a:r>
                      <a:endParaRPr lang="ru-RU" sz="1000">
                        <a:effectLst/>
                        <a:latin typeface="Calibri"/>
                        <a:ea typeface="Calibri"/>
                        <a:cs typeface="Times New Roman"/>
                      </a:endParaRPr>
                    </a:p>
                  </a:txBody>
                  <a:tcPr marL="59688" marR="59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hMerge="1">
                  <a:txBody>
                    <a:bodyPr/>
                    <a:lstStyle/>
                    <a:p>
                      <a:endParaRPr lang="ru-RU"/>
                    </a:p>
                  </a:txBody>
                  <a:tcPr/>
                </a:tc>
                <a:tc>
                  <a:txBody>
                    <a:bodyPr/>
                    <a:lstStyle/>
                    <a:p>
                      <a:pPr algn="ctr">
                        <a:lnSpc>
                          <a:spcPct val="107000"/>
                        </a:lnSpc>
                        <a:spcAft>
                          <a:spcPts val="0"/>
                        </a:spcAft>
                      </a:pPr>
                      <a:r>
                        <a:rPr lang="ka-GE" sz="900" b="1">
                          <a:solidFill>
                            <a:srgbClr val="FFFFFF"/>
                          </a:solidFill>
                          <a:effectLst/>
                          <a:latin typeface="Sylfaen"/>
                          <a:ea typeface="Times New Roman"/>
                          <a:cs typeface="Times New Roman"/>
                        </a:rPr>
                        <a:t>ქრონიკული 12/100000</a:t>
                      </a:r>
                      <a:endParaRPr lang="ru-RU" sz="1000">
                        <a:effectLst/>
                        <a:latin typeface="Calibri"/>
                        <a:ea typeface="Calibri"/>
                        <a:cs typeface="Times New Roman"/>
                      </a:endParaRPr>
                    </a:p>
                  </a:txBody>
                  <a:tcPr marL="59688" marR="59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a:lnSpc>
                          <a:spcPct val="107000"/>
                        </a:lnSpc>
                        <a:spcAft>
                          <a:spcPts val="0"/>
                        </a:spcAft>
                      </a:pPr>
                      <a:r>
                        <a:rPr lang="ka-GE" sz="900" b="1">
                          <a:solidFill>
                            <a:srgbClr val="FFFFFF"/>
                          </a:solidFill>
                          <a:effectLst/>
                          <a:latin typeface="Sylfaen"/>
                          <a:ea typeface="Times New Roman"/>
                          <a:cs typeface="Times New Roman"/>
                        </a:rPr>
                        <a:t>სულ</a:t>
                      </a:r>
                      <a:endParaRPr lang="ru-RU" sz="1000">
                        <a:effectLst/>
                        <a:latin typeface="Calibri"/>
                        <a:ea typeface="Calibri"/>
                        <a:cs typeface="Times New Roman"/>
                      </a:endParaRPr>
                    </a:p>
                  </a:txBody>
                  <a:tcPr marL="59688" marR="596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extLst>
                  <a:ext uri="{0D108BD9-81ED-4DB2-BD59-A6C34878D82A}">
                    <a16:rowId xmlns:a16="http://schemas.microsoft.com/office/drawing/2014/main" val="10001"/>
                  </a:ext>
                </a:extLst>
              </a:tr>
              <a:tr h="249707">
                <a:tc>
                  <a:txBody>
                    <a:bodyPr/>
                    <a:lstStyle/>
                    <a:p>
                      <a:pPr>
                        <a:lnSpc>
                          <a:spcPct val="107000"/>
                        </a:lnSpc>
                        <a:spcAft>
                          <a:spcPts val="0"/>
                        </a:spcAft>
                      </a:pPr>
                      <a:r>
                        <a:rPr lang="ka-GE" sz="1100">
                          <a:solidFill>
                            <a:srgbClr val="000000"/>
                          </a:solidFill>
                          <a:effectLst/>
                          <a:latin typeface="Sylfaen"/>
                          <a:ea typeface="Times New Roman"/>
                          <a:cs typeface="Times New Roman"/>
                        </a:rPr>
                        <a:t>სულ თბილისი</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solidFill>
                            <a:srgbClr val="000000"/>
                          </a:solidFill>
                          <a:effectLst/>
                          <a:latin typeface="Sylfaen"/>
                          <a:ea typeface="Times New Roman"/>
                          <a:cs typeface="Times New Roman"/>
                        </a:rPr>
                        <a:t>1,108,717</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solidFill>
                            <a:srgbClr val="000000"/>
                          </a:solidFill>
                          <a:effectLst/>
                          <a:latin typeface="Sylfaen"/>
                          <a:ea typeface="Times New Roman"/>
                          <a:cs typeface="Times New Roman"/>
                        </a:rPr>
                        <a:t>353</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b="1">
                          <a:solidFill>
                            <a:srgbClr val="C00000"/>
                          </a:solidFill>
                          <a:effectLst/>
                          <a:latin typeface="Sylfaen"/>
                          <a:ea typeface="Times New Roman"/>
                          <a:cs typeface="Times New Roman"/>
                        </a:rPr>
                        <a:t>370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b="1">
                          <a:solidFill>
                            <a:srgbClr val="C00000"/>
                          </a:solidFill>
                          <a:effectLst/>
                          <a:latin typeface="Sylfaen"/>
                          <a:ea typeface="Times New Roman"/>
                          <a:cs typeface="Calibri"/>
                        </a:rPr>
                        <a:t>130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effectLst/>
                          <a:latin typeface="Sylfaen"/>
                          <a:ea typeface="Times New Roman"/>
                          <a:cs typeface="Calibri"/>
                        </a:rPr>
                        <a:t>500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07000"/>
                        </a:lnSpc>
                        <a:spcAft>
                          <a:spcPts val="0"/>
                        </a:spcAft>
                      </a:pPr>
                      <a:r>
                        <a:rPr lang="ka-GE" sz="1100">
                          <a:effectLst/>
                          <a:latin typeface="Sylfaen"/>
                          <a:ea typeface="Times New Roman"/>
                          <a:cs typeface="Times New Roman"/>
                        </a:rPr>
                        <a:t>310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r">
                        <a:lnSpc>
                          <a:spcPct val="107000"/>
                        </a:lnSpc>
                        <a:spcAft>
                          <a:spcPts val="0"/>
                        </a:spcAft>
                      </a:pPr>
                      <a:r>
                        <a:rPr lang="ka-GE" sz="1100">
                          <a:effectLst/>
                          <a:latin typeface="Sylfaen"/>
                          <a:ea typeface="Times New Roman"/>
                          <a:cs typeface="Times New Roman"/>
                        </a:rPr>
                        <a:t>133</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effectLst/>
                          <a:latin typeface="Sylfaen"/>
                          <a:ea typeface="Times New Roman"/>
                          <a:cs typeface="Times New Roman"/>
                        </a:rPr>
                        <a:t>443</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49707">
                <a:tc>
                  <a:txBody>
                    <a:bodyPr/>
                    <a:lstStyle/>
                    <a:p>
                      <a:pPr>
                        <a:lnSpc>
                          <a:spcPct val="107000"/>
                        </a:lnSpc>
                        <a:spcAft>
                          <a:spcPts val="0"/>
                        </a:spcAft>
                      </a:pPr>
                      <a:r>
                        <a:rPr lang="ka-GE" sz="1100" dirty="0">
                          <a:solidFill>
                            <a:srgbClr val="000000"/>
                          </a:solidFill>
                          <a:effectLst/>
                          <a:latin typeface="Sylfaen"/>
                          <a:ea typeface="Times New Roman"/>
                          <a:cs typeface="Times New Roman"/>
                        </a:rPr>
                        <a:t>მცხეთა-მთიანეთი </a:t>
                      </a:r>
                      <a:endParaRPr lang="ru-RU" sz="1100" dirty="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solidFill>
                            <a:srgbClr val="000000"/>
                          </a:solidFill>
                          <a:effectLst/>
                          <a:latin typeface="Sylfaen"/>
                          <a:ea typeface="Times New Roman"/>
                          <a:cs typeface="Times New Roman"/>
                        </a:rPr>
                        <a:t>94,573</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solidFill>
                            <a:srgbClr val="000000"/>
                          </a:solidFill>
                          <a:effectLst/>
                          <a:latin typeface="Sylfaen"/>
                          <a:ea typeface="Times New Roman"/>
                          <a:cs typeface="Times New Roman"/>
                        </a:rPr>
                        <a:t>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b="1">
                          <a:solidFill>
                            <a:srgbClr val="C00000"/>
                          </a:solidFill>
                          <a:effectLst/>
                          <a:latin typeface="Sylfaen"/>
                          <a:ea typeface="Times New Roman"/>
                          <a:cs typeface="Times New Roman"/>
                        </a:rPr>
                        <a:t>20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b="1">
                          <a:solidFill>
                            <a:srgbClr val="C00000"/>
                          </a:solidFill>
                          <a:effectLst/>
                          <a:latin typeface="Sylfaen"/>
                          <a:ea typeface="Times New Roman"/>
                          <a:cs typeface="Calibri"/>
                        </a:rPr>
                        <a:t>30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effectLst/>
                          <a:latin typeface="Sylfaen"/>
                          <a:ea typeface="Times New Roman"/>
                          <a:cs typeface="Calibri"/>
                        </a:rPr>
                        <a:t>50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07000"/>
                        </a:lnSpc>
                        <a:spcAft>
                          <a:spcPts val="0"/>
                        </a:spcAft>
                      </a:pPr>
                      <a:r>
                        <a:rPr lang="ka-GE" sz="1100">
                          <a:effectLst/>
                          <a:latin typeface="Sylfaen"/>
                          <a:ea typeface="Times New Roman"/>
                          <a:cs typeface="Times New Roman"/>
                        </a:rPr>
                        <a:t>26</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r">
                        <a:lnSpc>
                          <a:spcPct val="107000"/>
                        </a:lnSpc>
                        <a:spcAft>
                          <a:spcPts val="0"/>
                        </a:spcAft>
                      </a:pPr>
                      <a:r>
                        <a:rPr lang="ka-GE" sz="1100">
                          <a:effectLst/>
                          <a:latin typeface="Sylfaen"/>
                          <a:ea typeface="Times New Roman"/>
                          <a:cs typeface="Times New Roman"/>
                        </a:rPr>
                        <a:t>11</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effectLst/>
                          <a:latin typeface="Sylfaen"/>
                          <a:ea typeface="Times New Roman"/>
                          <a:cs typeface="Times New Roman"/>
                        </a:rPr>
                        <a:t>38</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49707">
                <a:tc>
                  <a:txBody>
                    <a:bodyPr/>
                    <a:lstStyle/>
                    <a:p>
                      <a:pPr>
                        <a:lnSpc>
                          <a:spcPct val="107000"/>
                        </a:lnSpc>
                        <a:spcAft>
                          <a:spcPts val="0"/>
                        </a:spcAft>
                      </a:pPr>
                      <a:r>
                        <a:rPr lang="ka-GE" sz="1100">
                          <a:solidFill>
                            <a:srgbClr val="000000"/>
                          </a:solidFill>
                          <a:effectLst/>
                          <a:latin typeface="Sylfaen"/>
                          <a:ea typeface="Times New Roman"/>
                          <a:cs typeface="Times New Roman"/>
                        </a:rPr>
                        <a:t>კახეთი</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solidFill>
                            <a:srgbClr val="000000"/>
                          </a:solidFill>
                          <a:effectLst/>
                          <a:latin typeface="Sylfaen"/>
                          <a:ea typeface="Times New Roman"/>
                          <a:cs typeface="Times New Roman"/>
                        </a:rPr>
                        <a:t>318,583</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solidFill>
                            <a:srgbClr val="000000"/>
                          </a:solidFill>
                          <a:effectLst/>
                          <a:latin typeface="Sylfaen"/>
                          <a:ea typeface="Times New Roman"/>
                          <a:cs typeface="Times New Roman"/>
                        </a:rPr>
                        <a:t>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b="1">
                          <a:solidFill>
                            <a:srgbClr val="C00000"/>
                          </a:solidFill>
                          <a:effectLst/>
                          <a:latin typeface="Sylfaen"/>
                          <a:ea typeface="Times New Roman"/>
                          <a:cs typeface="Times New Roman"/>
                        </a:rPr>
                        <a:t>30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b="1">
                          <a:solidFill>
                            <a:srgbClr val="C00000"/>
                          </a:solidFill>
                          <a:effectLst/>
                          <a:latin typeface="Sylfaen"/>
                          <a:ea typeface="Times New Roman"/>
                          <a:cs typeface="Calibri"/>
                        </a:rPr>
                        <a:t>30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effectLst/>
                          <a:latin typeface="Sylfaen"/>
                          <a:ea typeface="Times New Roman"/>
                          <a:cs typeface="Calibri"/>
                        </a:rPr>
                        <a:t>60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07000"/>
                        </a:lnSpc>
                        <a:spcAft>
                          <a:spcPts val="0"/>
                        </a:spcAft>
                      </a:pPr>
                      <a:r>
                        <a:rPr lang="ka-GE" sz="1100">
                          <a:effectLst/>
                          <a:latin typeface="Sylfaen"/>
                          <a:ea typeface="Times New Roman"/>
                          <a:cs typeface="Times New Roman"/>
                        </a:rPr>
                        <a:t>89</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r">
                        <a:lnSpc>
                          <a:spcPct val="107000"/>
                        </a:lnSpc>
                        <a:spcAft>
                          <a:spcPts val="0"/>
                        </a:spcAft>
                      </a:pPr>
                      <a:r>
                        <a:rPr lang="ka-GE" sz="1100">
                          <a:effectLst/>
                          <a:latin typeface="Sylfaen"/>
                          <a:ea typeface="Times New Roman"/>
                          <a:cs typeface="Times New Roman"/>
                        </a:rPr>
                        <a:t>38</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effectLst/>
                          <a:latin typeface="Sylfaen"/>
                          <a:ea typeface="Times New Roman"/>
                          <a:cs typeface="Times New Roman"/>
                        </a:rPr>
                        <a:t>127</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3452">
                <a:tc>
                  <a:txBody>
                    <a:bodyPr/>
                    <a:lstStyle/>
                    <a:p>
                      <a:pPr>
                        <a:lnSpc>
                          <a:spcPct val="107000"/>
                        </a:lnSpc>
                        <a:spcAft>
                          <a:spcPts val="0"/>
                        </a:spcAft>
                      </a:pPr>
                      <a:r>
                        <a:rPr lang="ka-GE" sz="1100" b="1">
                          <a:solidFill>
                            <a:srgbClr val="1F497D"/>
                          </a:solidFill>
                          <a:effectLst/>
                          <a:latin typeface="Sylfaen"/>
                          <a:ea typeface="Times New Roman"/>
                          <a:cs typeface="Times New Roman"/>
                        </a:rPr>
                        <a:t>სულ თბილისი, კახეთი, მცხეთა- მთიანეთი</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100" b="1">
                          <a:solidFill>
                            <a:srgbClr val="1F497D"/>
                          </a:solidFill>
                          <a:effectLst/>
                          <a:latin typeface="Sylfaen"/>
                          <a:ea typeface="Times New Roman"/>
                          <a:cs typeface="Times New Roman"/>
                        </a:rPr>
                        <a:t>1,521,873</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100" b="1">
                          <a:solidFill>
                            <a:srgbClr val="1F497D"/>
                          </a:solidFill>
                          <a:effectLst/>
                          <a:latin typeface="Sylfaen"/>
                          <a:ea typeface="Times New Roman"/>
                          <a:cs typeface="Times New Roman"/>
                        </a:rPr>
                        <a:t>353</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100" b="1">
                          <a:solidFill>
                            <a:srgbClr val="1F497D"/>
                          </a:solidFill>
                          <a:effectLst/>
                          <a:latin typeface="Sylfaen"/>
                          <a:ea typeface="Times New Roman"/>
                          <a:cs typeface="Times New Roman"/>
                        </a:rPr>
                        <a:t>420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100" b="1">
                          <a:solidFill>
                            <a:srgbClr val="1F497D"/>
                          </a:solidFill>
                          <a:effectLst/>
                          <a:latin typeface="Sylfaen"/>
                          <a:ea typeface="Times New Roman"/>
                          <a:cs typeface="Times New Roman"/>
                        </a:rPr>
                        <a:t>190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100" b="1">
                          <a:solidFill>
                            <a:srgbClr val="1F497D"/>
                          </a:solidFill>
                          <a:effectLst/>
                          <a:latin typeface="Sylfaen"/>
                          <a:ea typeface="Times New Roman"/>
                          <a:cs typeface="Times New Roman"/>
                        </a:rPr>
                        <a:t>610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gridSpan="2">
                  <a:txBody>
                    <a:bodyPr/>
                    <a:lstStyle/>
                    <a:p>
                      <a:pPr algn="r">
                        <a:lnSpc>
                          <a:spcPct val="107000"/>
                        </a:lnSpc>
                        <a:spcAft>
                          <a:spcPts val="0"/>
                        </a:spcAft>
                      </a:pPr>
                      <a:r>
                        <a:rPr lang="ka-GE" sz="1100" b="1">
                          <a:solidFill>
                            <a:srgbClr val="1F497D"/>
                          </a:solidFill>
                          <a:effectLst/>
                          <a:latin typeface="Sylfaen"/>
                          <a:ea typeface="Times New Roman"/>
                          <a:cs typeface="Times New Roman"/>
                        </a:rPr>
                        <a:t>426</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lang="ru-RU"/>
                    </a:p>
                  </a:txBody>
                  <a:tcPr/>
                </a:tc>
                <a:tc>
                  <a:txBody>
                    <a:bodyPr/>
                    <a:lstStyle/>
                    <a:p>
                      <a:pPr algn="r">
                        <a:lnSpc>
                          <a:spcPct val="107000"/>
                        </a:lnSpc>
                        <a:spcAft>
                          <a:spcPts val="0"/>
                        </a:spcAft>
                      </a:pPr>
                      <a:r>
                        <a:rPr lang="ka-GE" sz="1100" b="1">
                          <a:solidFill>
                            <a:srgbClr val="1F497D"/>
                          </a:solidFill>
                          <a:effectLst/>
                          <a:latin typeface="Sylfaen"/>
                          <a:ea typeface="Times New Roman"/>
                          <a:cs typeface="Times New Roman"/>
                        </a:rPr>
                        <a:t>183</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100" b="1">
                          <a:solidFill>
                            <a:srgbClr val="1F497D"/>
                          </a:solidFill>
                          <a:effectLst/>
                          <a:latin typeface="Sylfaen"/>
                          <a:ea typeface="Times New Roman"/>
                          <a:cs typeface="Times New Roman"/>
                        </a:rPr>
                        <a:t>609</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5"/>
                  </a:ext>
                </a:extLst>
              </a:tr>
              <a:tr h="249707">
                <a:tc rowSpan="2">
                  <a:txBody>
                    <a:bodyPr/>
                    <a:lstStyle/>
                    <a:p>
                      <a:pPr>
                        <a:lnSpc>
                          <a:spcPct val="107000"/>
                        </a:lnSpc>
                        <a:spcAft>
                          <a:spcPts val="0"/>
                        </a:spcAft>
                      </a:pPr>
                      <a:r>
                        <a:rPr lang="ka-GE" sz="1100">
                          <a:effectLst/>
                          <a:latin typeface="Sylfaen"/>
                          <a:ea typeface="Times New Roman"/>
                          <a:cs typeface="Times New Roman"/>
                        </a:rPr>
                        <a:t>იმერეთი </a:t>
                      </a:r>
                      <a:r>
                        <a:rPr lang="ka-GE" sz="1000">
                          <a:effectLst/>
                          <a:latin typeface="Sylfaen"/>
                          <a:ea typeface="Times New Roman"/>
                          <a:cs typeface="Times New Roman"/>
                        </a:rPr>
                        <a:t>(აქედან 280 სასამართლო ექსპერტიზის საწოლია)</a:t>
                      </a:r>
                      <a:endParaRPr lang="ru-RU" sz="10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r">
                        <a:lnSpc>
                          <a:spcPct val="107000"/>
                        </a:lnSpc>
                        <a:spcAft>
                          <a:spcPts val="0"/>
                        </a:spcAft>
                      </a:pPr>
                      <a:r>
                        <a:rPr lang="ka-GE" sz="1100">
                          <a:effectLst/>
                          <a:latin typeface="Sylfaen"/>
                          <a:ea typeface="Times New Roman"/>
                          <a:cs typeface="Times New Roman"/>
                        </a:rPr>
                        <a:t>533,906</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effectLst/>
                          <a:latin typeface="Sylfaen"/>
                          <a:ea typeface="Times New Roman"/>
                          <a:cs typeface="Times New Roman"/>
                        </a:rPr>
                        <a:t>280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b="1">
                          <a:effectLst/>
                          <a:latin typeface="Sylfaen"/>
                          <a:ea typeface="Times New Roman"/>
                          <a:cs typeface="Times New Roman"/>
                        </a:rPr>
                        <a:t> </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b="1">
                          <a:effectLst/>
                          <a:latin typeface="Sylfaen"/>
                          <a:ea typeface="Times New Roman"/>
                          <a:cs typeface="Times New Roman"/>
                        </a:rPr>
                        <a:t> </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b="1">
                          <a:effectLst/>
                          <a:latin typeface="Sylfaen"/>
                          <a:ea typeface="Times New Roman"/>
                          <a:cs typeface="Times New Roman"/>
                        </a:rPr>
                        <a:t> </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gridSpan="2">
                  <a:txBody>
                    <a:bodyPr/>
                    <a:lstStyle/>
                    <a:p>
                      <a:pPr algn="r">
                        <a:lnSpc>
                          <a:spcPct val="107000"/>
                        </a:lnSpc>
                        <a:spcAft>
                          <a:spcPts val="0"/>
                        </a:spcAft>
                      </a:pPr>
                      <a:r>
                        <a:rPr lang="en-GB" sz="1100">
                          <a:effectLst/>
                          <a:latin typeface="Sylfaen"/>
                          <a:ea typeface="Calibri"/>
                          <a:cs typeface="Times New Roman"/>
                        </a:rPr>
                        <a:t>149</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hMerge="1">
                  <a:txBody>
                    <a:bodyPr/>
                    <a:lstStyle/>
                    <a:p>
                      <a:endParaRPr lang="ru-RU"/>
                    </a:p>
                  </a:txBody>
                  <a:tcPr/>
                </a:tc>
                <a:tc rowSpan="2">
                  <a:txBody>
                    <a:bodyPr/>
                    <a:lstStyle/>
                    <a:p>
                      <a:pPr algn="r">
                        <a:lnSpc>
                          <a:spcPct val="107000"/>
                        </a:lnSpc>
                        <a:spcAft>
                          <a:spcPts val="0"/>
                        </a:spcAft>
                      </a:pPr>
                      <a:r>
                        <a:rPr lang="en-GB" sz="1100">
                          <a:effectLst/>
                          <a:latin typeface="Sylfaen"/>
                          <a:ea typeface="Calibri"/>
                          <a:cs typeface="Times New Roman"/>
                        </a:rPr>
                        <a:t>64</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r">
                        <a:lnSpc>
                          <a:spcPct val="107000"/>
                        </a:lnSpc>
                        <a:spcAft>
                          <a:spcPts val="0"/>
                        </a:spcAft>
                      </a:pPr>
                      <a:r>
                        <a:rPr lang="en-GB" sz="1100">
                          <a:effectLst/>
                          <a:latin typeface="Sylfaen"/>
                          <a:ea typeface="Calibri"/>
                          <a:cs typeface="Times New Roman"/>
                        </a:rPr>
                        <a:t>214</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21769">
                <a:tc vMerge="1">
                  <a:txBody>
                    <a:bodyPr/>
                    <a:lstStyle/>
                    <a:p>
                      <a:endParaRPr lang="ru-RU"/>
                    </a:p>
                  </a:txBody>
                  <a:tcPr/>
                </a:tc>
                <a:tc vMerge="1">
                  <a:txBody>
                    <a:bodyPr/>
                    <a:lstStyle/>
                    <a:p>
                      <a:endParaRPr lang="ru-RU"/>
                    </a:p>
                  </a:txBody>
                  <a:tcPr/>
                </a:tc>
                <a:tc>
                  <a:txBody>
                    <a:bodyPr/>
                    <a:lstStyle/>
                    <a:p>
                      <a:pPr algn="r">
                        <a:lnSpc>
                          <a:spcPct val="107000"/>
                        </a:lnSpc>
                        <a:spcAft>
                          <a:spcPts val="0"/>
                        </a:spcAft>
                      </a:pPr>
                      <a:r>
                        <a:rPr lang="ka-GE" sz="1100">
                          <a:effectLst/>
                          <a:latin typeface="Sylfaen"/>
                          <a:ea typeface="Times New Roman"/>
                          <a:cs typeface="Times New Roman"/>
                        </a:rPr>
                        <a:t>275</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b="1">
                          <a:solidFill>
                            <a:srgbClr val="C00000"/>
                          </a:solidFill>
                          <a:effectLst/>
                          <a:latin typeface="Sylfaen"/>
                          <a:ea typeface="Times New Roman"/>
                          <a:cs typeface="Times New Roman"/>
                        </a:rPr>
                        <a:t>253</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b="1">
                          <a:solidFill>
                            <a:srgbClr val="C00000"/>
                          </a:solidFill>
                          <a:effectLst/>
                          <a:latin typeface="Sylfaen"/>
                          <a:ea typeface="Times New Roman"/>
                          <a:cs typeface="Times New Roman"/>
                        </a:rPr>
                        <a:t>62</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effectLst/>
                          <a:latin typeface="Sylfaen"/>
                          <a:ea typeface="Times New Roman"/>
                          <a:cs typeface="Calibri"/>
                        </a:rPr>
                        <a:t>315</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vMerge="1">
                  <a:txBody>
                    <a:bodyPr/>
                    <a:lstStyle/>
                    <a:p>
                      <a:endParaRPr lang="ru-RU"/>
                    </a:p>
                  </a:txBody>
                  <a:tcPr/>
                </a:tc>
                <a:tc hMerge="1"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7"/>
                  </a:ext>
                </a:extLst>
              </a:tr>
              <a:tr h="213798">
                <a:tc>
                  <a:txBody>
                    <a:bodyPr/>
                    <a:lstStyle/>
                    <a:p>
                      <a:pPr>
                        <a:lnSpc>
                          <a:spcPct val="107000"/>
                        </a:lnSpc>
                        <a:spcAft>
                          <a:spcPts val="0"/>
                        </a:spcAft>
                      </a:pPr>
                      <a:r>
                        <a:rPr lang="ka-GE" sz="1100">
                          <a:solidFill>
                            <a:srgbClr val="000000"/>
                          </a:solidFill>
                          <a:effectLst/>
                          <a:latin typeface="Sylfaen"/>
                          <a:ea typeface="Times New Roman"/>
                          <a:cs typeface="Times New Roman"/>
                        </a:rPr>
                        <a:t>რაჭა-ლეჩხუმი - ქვემო სვანეთი</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solidFill>
                            <a:srgbClr val="000000"/>
                          </a:solidFill>
                          <a:effectLst/>
                          <a:latin typeface="Sylfaen"/>
                          <a:ea typeface="Times New Roman"/>
                          <a:cs typeface="Times New Roman"/>
                        </a:rPr>
                        <a:t>32,089</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effectLst/>
                          <a:latin typeface="Sylfaen"/>
                          <a:ea typeface="Times New Roman"/>
                          <a:cs typeface="Times New Roman"/>
                        </a:rPr>
                        <a:t>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effectLst/>
                          <a:latin typeface="Sylfaen"/>
                          <a:ea typeface="Times New Roman"/>
                          <a:cs typeface="Times New Roman"/>
                        </a:rPr>
                        <a:t>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effectLst/>
                          <a:latin typeface="Sylfaen"/>
                          <a:ea typeface="Times New Roman"/>
                          <a:cs typeface="Times New Roman"/>
                        </a:rPr>
                        <a:t>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effectLst/>
                          <a:latin typeface="Sylfaen"/>
                          <a:ea typeface="Times New Roman"/>
                          <a:cs typeface="Calibri"/>
                        </a:rPr>
                        <a:t>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07000"/>
                        </a:lnSpc>
                        <a:spcAft>
                          <a:spcPts val="0"/>
                        </a:spcAft>
                      </a:pPr>
                      <a:r>
                        <a:rPr lang="ka-GE" sz="1100">
                          <a:effectLst/>
                          <a:latin typeface="Sylfaen"/>
                          <a:ea typeface="Times New Roman"/>
                          <a:cs typeface="Times New Roman"/>
                        </a:rPr>
                        <a:t>9</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r">
                        <a:lnSpc>
                          <a:spcPct val="107000"/>
                        </a:lnSpc>
                        <a:spcAft>
                          <a:spcPts val="0"/>
                        </a:spcAft>
                      </a:pPr>
                      <a:r>
                        <a:rPr lang="ka-GE" sz="1100">
                          <a:effectLst/>
                          <a:latin typeface="Sylfaen"/>
                          <a:ea typeface="Times New Roman"/>
                          <a:cs typeface="Times New Roman"/>
                        </a:rPr>
                        <a:t>4</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effectLst/>
                          <a:latin typeface="Sylfaen"/>
                          <a:ea typeface="Times New Roman"/>
                          <a:cs typeface="Times New Roman"/>
                        </a:rPr>
                        <a:t>13</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49707">
                <a:tc>
                  <a:txBody>
                    <a:bodyPr/>
                    <a:lstStyle/>
                    <a:p>
                      <a:pPr>
                        <a:lnSpc>
                          <a:spcPct val="107000"/>
                        </a:lnSpc>
                        <a:spcAft>
                          <a:spcPts val="0"/>
                        </a:spcAft>
                      </a:pPr>
                      <a:r>
                        <a:rPr lang="ka-GE" sz="1100">
                          <a:solidFill>
                            <a:srgbClr val="000000"/>
                          </a:solidFill>
                          <a:effectLst/>
                          <a:latin typeface="Sylfaen"/>
                          <a:ea typeface="Times New Roman"/>
                          <a:cs typeface="Times New Roman"/>
                        </a:rPr>
                        <a:t>გურია</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solidFill>
                            <a:srgbClr val="000000"/>
                          </a:solidFill>
                          <a:effectLst/>
                          <a:latin typeface="Sylfaen"/>
                          <a:ea typeface="Times New Roman"/>
                          <a:cs typeface="Times New Roman"/>
                        </a:rPr>
                        <a:t>113,350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effectLst/>
                          <a:latin typeface="Sylfaen"/>
                          <a:ea typeface="Times New Roman"/>
                          <a:cs typeface="Times New Roman"/>
                        </a:rPr>
                        <a:t>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effectLst/>
                          <a:latin typeface="Sylfaen"/>
                          <a:ea typeface="Times New Roman"/>
                          <a:cs typeface="Times New Roman"/>
                        </a:rPr>
                        <a:t>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b="1">
                          <a:solidFill>
                            <a:srgbClr val="C00000"/>
                          </a:solidFill>
                          <a:effectLst/>
                          <a:latin typeface="Sylfaen"/>
                          <a:ea typeface="Times New Roman"/>
                          <a:cs typeface="Times New Roman"/>
                        </a:rPr>
                        <a:t>30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effectLst/>
                          <a:latin typeface="Sylfaen"/>
                          <a:ea typeface="Times New Roman"/>
                          <a:cs typeface="Calibri"/>
                        </a:rPr>
                        <a:t>30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07000"/>
                        </a:lnSpc>
                        <a:spcAft>
                          <a:spcPts val="0"/>
                        </a:spcAft>
                      </a:pPr>
                      <a:r>
                        <a:rPr lang="ka-GE" sz="1100">
                          <a:effectLst/>
                          <a:latin typeface="Sylfaen"/>
                          <a:ea typeface="Times New Roman"/>
                          <a:cs typeface="Times New Roman"/>
                        </a:rPr>
                        <a:t>32</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r">
                        <a:lnSpc>
                          <a:spcPct val="107000"/>
                        </a:lnSpc>
                        <a:spcAft>
                          <a:spcPts val="0"/>
                        </a:spcAft>
                      </a:pPr>
                      <a:r>
                        <a:rPr lang="ka-GE" sz="1100">
                          <a:effectLst/>
                          <a:latin typeface="Sylfaen"/>
                          <a:ea typeface="Times New Roman"/>
                          <a:cs typeface="Times New Roman"/>
                        </a:rPr>
                        <a:t>14</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effectLst/>
                          <a:latin typeface="Sylfaen"/>
                          <a:ea typeface="Times New Roman"/>
                          <a:cs typeface="Times New Roman"/>
                        </a:rPr>
                        <a:t>45</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13798">
                <a:tc>
                  <a:txBody>
                    <a:bodyPr/>
                    <a:lstStyle/>
                    <a:p>
                      <a:pPr>
                        <a:lnSpc>
                          <a:spcPct val="107000"/>
                        </a:lnSpc>
                        <a:spcAft>
                          <a:spcPts val="0"/>
                        </a:spcAft>
                      </a:pPr>
                      <a:r>
                        <a:rPr lang="ka-GE" sz="1100">
                          <a:solidFill>
                            <a:srgbClr val="000000"/>
                          </a:solidFill>
                          <a:effectLst/>
                          <a:latin typeface="Sylfaen"/>
                          <a:ea typeface="Times New Roman"/>
                          <a:cs typeface="Times New Roman"/>
                        </a:rPr>
                        <a:t>სამეგრელო - ზემო სვანეთი</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solidFill>
                            <a:srgbClr val="000000"/>
                          </a:solidFill>
                          <a:effectLst/>
                          <a:latin typeface="Sylfaen"/>
                          <a:ea typeface="Times New Roman"/>
                          <a:cs typeface="Times New Roman"/>
                        </a:rPr>
                        <a:t>330,761</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effectLst/>
                          <a:latin typeface="Sylfaen"/>
                          <a:ea typeface="Times New Roman"/>
                          <a:cs typeface="Times New Roman"/>
                        </a:rPr>
                        <a:t>13</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b="1">
                          <a:solidFill>
                            <a:srgbClr val="C00000"/>
                          </a:solidFill>
                          <a:effectLst/>
                          <a:latin typeface="Sylfaen"/>
                          <a:ea typeface="Times New Roman"/>
                          <a:cs typeface="Times New Roman"/>
                        </a:rPr>
                        <a:t>30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b="1">
                          <a:solidFill>
                            <a:srgbClr val="C00000"/>
                          </a:solidFill>
                          <a:effectLst/>
                          <a:latin typeface="Sylfaen"/>
                          <a:ea typeface="Times New Roman"/>
                          <a:cs typeface="Times New Roman"/>
                        </a:rPr>
                        <a:t>30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effectLst/>
                          <a:latin typeface="Sylfaen"/>
                          <a:ea typeface="Times New Roman"/>
                          <a:cs typeface="Calibri"/>
                        </a:rPr>
                        <a:t>60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07000"/>
                        </a:lnSpc>
                        <a:spcAft>
                          <a:spcPts val="0"/>
                        </a:spcAft>
                      </a:pPr>
                      <a:r>
                        <a:rPr lang="ka-GE" sz="1100">
                          <a:effectLst/>
                          <a:latin typeface="Sylfaen"/>
                          <a:ea typeface="Times New Roman"/>
                          <a:cs typeface="Times New Roman"/>
                        </a:rPr>
                        <a:t>93</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r">
                        <a:lnSpc>
                          <a:spcPct val="107000"/>
                        </a:lnSpc>
                        <a:spcAft>
                          <a:spcPts val="0"/>
                        </a:spcAft>
                      </a:pPr>
                      <a:r>
                        <a:rPr lang="ka-GE" sz="1100">
                          <a:effectLst/>
                          <a:latin typeface="Sylfaen"/>
                          <a:ea typeface="Times New Roman"/>
                          <a:cs typeface="Times New Roman"/>
                        </a:rPr>
                        <a:t>40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effectLst/>
                          <a:latin typeface="Sylfaen"/>
                          <a:ea typeface="Times New Roman"/>
                          <a:cs typeface="Times New Roman"/>
                        </a:rPr>
                        <a:t>132</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634277">
                <a:tc>
                  <a:txBody>
                    <a:bodyPr/>
                    <a:lstStyle/>
                    <a:p>
                      <a:pPr>
                        <a:lnSpc>
                          <a:spcPct val="107000"/>
                        </a:lnSpc>
                        <a:spcAft>
                          <a:spcPts val="0"/>
                        </a:spcAft>
                      </a:pPr>
                      <a:r>
                        <a:rPr lang="ka-GE" sz="1100" b="1">
                          <a:solidFill>
                            <a:srgbClr val="1F497D"/>
                          </a:solidFill>
                          <a:effectLst/>
                          <a:latin typeface="Sylfaen"/>
                          <a:ea typeface="Times New Roman"/>
                          <a:cs typeface="Times New Roman"/>
                        </a:rPr>
                        <a:t>სულ იმერეთი, რაჭა-ლეჩხუმი, გურია, სამეგრელო - ზემო სვანეთი</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100" b="1">
                          <a:solidFill>
                            <a:srgbClr val="1F497D"/>
                          </a:solidFill>
                          <a:effectLst/>
                          <a:latin typeface="Sylfaen"/>
                          <a:ea typeface="Times New Roman"/>
                          <a:cs typeface="Times New Roman"/>
                        </a:rPr>
                        <a:t>1,010,106</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100" b="1">
                          <a:solidFill>
                            <a:srgbClr val="1F497D"/>
                          </a:solidFill>
                          <a:effectLst/>
                          <a:latin typeface="Sylfaen"/>
                          <a:ea typeface="Times New Roman"/>
                          <a:cs typeface="Times New Roman"/>
                        </a:rPr>
                        <a:t>568</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100" b="1">
                          <a:solidFill>
                            <a:srgbClr val="1F497D"/>
                          </a:solidFill>
                          <a:effectLst/>
                          <a:latin typeface="Sylfaen"/>
                          <a:ea typeface="Times New Roman"/>
                          <a:cs typeface="Times New Roman"/>
                        </a:rPr>
                        <a:t>283</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100" b="1">
                          <a:solidFill>
                            <a:srgbClr val="1F497D"/>
                          </a:solidFill>
                          <a:effectLst/>
                          <a:latin typeface="Sylfaen"/>
                          <a:ea typeface="Times New Roman"/>
                          <a:cs typeface="Times New Roman"/>
                        </a:rPr>
                        <a:t>122</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100" b="1">
                          <a:solidFill>
                            <a:srgbClr val="1F497D"/>
                          </a:solidFill>
                          <a:effectLst/>
                          <a:latin typeface="Sylfaen"/>
                          <a:ea typeface="Times New Roman"/>
                          <a:cs typeface="Times New Roman"/>
                        </a:rPr>
                        <a:t>405</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gridSpan="2">
                  <a:txBody>
                    <a:bodyPr/>
                    <a:lstStyle/>
                    <a:p>
                      <a:pPr algn="r">
                        <a:lnSpc>
                          <a:spcPct val="107000"/>
                        </a:lnSpc>
                        <a:spcAft>
                          <a:spcPts val="0"/>
                        </a:spcAft>
                      </a:pPr>
                      <a:r>
                        <a:rPr lang="ka-GE" sz="1100" b="1">
                          <a:solidFill>
                            <a:srgbClr val="1F497D"/>
                          </a:solidFill>
                          <a:effectLst/>
                          <a:latin typeface="Sylfaen"/>
                          <a:ea typeface="Times New Roman"/>
                          <a:cs typeface="Times New Roman"/>
                        </a:rPr>
                        <a:t>283</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lang="ru-RU"/>
                    </a:p>
                  </a:txBody>
                  <a:tcPr/>
                </a:tc>
                <a:tc>
                  <a:txBody>
                    <a:bodyPr/>
                    <a:lstStyle/>
                    <a:p>
                      <a:pPr algn="r">
                        <a:lnSpc>
                          <a:spcPct val="107000"/>
                        </a:lnSpc>
                        <a:spcAft>
                          <a:spcPts val="0"/>
                        </a:spcAft>
                      </a:pPr>
                      <a:r>
                        <a:rPr lang="ka-GE" sz="1100" b="1">
                          <a:solidFill>
                            <a:srgbClr val="1F497D"/>
                          </a:solidFill>
                          <a:effectLst/>
                          <a:latin typeface="Sylfaen"/>
                          <a:ea typeface="Times New Roman"/>
                          <a:cs typeface="Times New Roman"/>
                        </a:rPr>
                        <a:t>121</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100" b="1">
                          <a:solidFill>
                            <a:srgbClr val="1F497D"/>
                          </a:solidFill>
                          <a:effectLst/>
                          <a:latin typeface="Sylfaen"/>
                          <a:ea typeface="Times New Roman"/>
                          <a:cs typeface="Times New Roman"/>
                        </a:rPr>
                        <a:t>404</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11"/>
                  </a:ext>
                </a:extLst>
              </a:tr>
              <a:tr h="249707">
                <a:tc>
                  <a:txBody>
                    <a:bodyPr/>
                    <a:lstStyle/>
                    <a:p>
                      <a:pPr>
                        <a:lnSpc>
                          <a:spcPct val="107000"/>
                        </a:lnSpc>
                        <a:spcAft>
                          <a:spcPts val="0"/>
                        </a:spcAft>
                      </a:pPr>
                      <a:r>
                        <a:rPr lang="ka-GE" sz="1100">
                          <a:solidFill>
                            <a:srgbClr val="000000"/>
                          </a:solidFill>
                          <a:effectLst/>
                          <a:latin typeface="Sylfaen"/>
                          <a:ea typeface="Times New Roman"/>
                          <a:cs typeface="Times New Roman"/>
                        </a:rPr>
                        <a:t>სამცხე-ჯავახეთი</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effectLst/>
                          <a:latin typeface="Sylfaen"/>
                          <a:ea typeface="Times New Roman"/>
                          <a:cs typeface="Times New Roman"/>
                        </a:rPr>
                        <a:t>160,504</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effectLst/>
                          <a:latin typeface="Sylfaen"/>
                          <a:ea typeface="Times New Roman"/>
                          <a:cs typeface="Times New Roman"/>
                        </a:rPr>
                        <a:t>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b="1">
                          <a:solidFill>
                            <a:srgbClr val="C00000"/>
                          </a:solidFill>
                          <a:effectLst/>
                          <a:latin typeface="Sylfaen"/>
                          <a:ea typeface="Times New Roman"/>
                          <a:cs typeface="Times New Roman"/>
                        </a:rPr>
                        <a:t>30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b="1">
                          <a:solidFill>
                            <a:srgbClr val="C00000"/>
                          </a:solidFill>
                          <a:effectLst/>
                          <a:latin typeface="Sylfaen"/>
                          <a:ea typeface="Times New Roman"/>
                          <a:cs typeface="Calibri"/>
                        </a:rPr>
                        <a:t>30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effectLst/>
                          <a:latin typeface="Sylfaen"/>
                          <a:ea typeface="Times New Roman"/>
                          <a:cs typeface="Calibri"/>
                        </a:rPr>
                        <a:t>60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07000"/>
                        </a:lnSpc>
                        <a:spcAft>
                          <a:spcPts val="0"/>
                        </a:spcAft>
                      </a:pPr>
                      <a:r>
                        <a:rPr lang="ka-GE" sz="1100">
                          <a:effectLst/>
                          <a:latin typeface="Sylfaen"/>
                          <a:ea typeface="Times New Roman"/>
                          <a:cs typeface="Times New Roman"/>
                        </a:rPr>
                        <a:t>45</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r">
                        <a:lnSpc>
                          <a:spcPct val="107000"/>
                        </a:lnSpc>
                        <a:spcAft>
                          <a:spcPts val="0"/>
                        </a:spcAft>
                      </a:pPr>
                      <a:r>
                        <a:rPr lang="ka-GE" sz="1100">
                          <a:effectLst/>
                          <a:latin typeface="Sylfaen"/>
                          <a:ea typeface="Times New Roman"/>
                          <a:cs typeface="Times New Roman"/>
                        </a:rPr>
                        <a:t>19</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effectLst/>
                          <a:latin typeface="Sylfaen"/>
                          <a:ea typeface="Times New Roman"/>
                          <a:cs typeface="Times New Roman"/>
                        </a:rPr>
                        <a:t>64</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49707">
                <a:tc>
                  <a:txBody>
                    <a:bodyPr/>
                    <a:lstStyle/>
                    <a:p>
                      <a:pPr>
                        <a:lnSpc>
                          <a:spcPct val="107000"/>
                        </a:lnSpc>
                        <a:spcAft>
                          <a:spcPts val="0"/>
                        </a:spcAft>
                      </a:pPr>
                      <a:r>
                        <a:rPr lang="ka-GE" sz="1100">
                          <a:solidFill>
                            <a:srgbClr val="000000"/>
                          </a:solidFill>
                          <a:effectLst/>
                          <a:latin typeface="Sylfaen"/>
                          <a:ea typeface="Times New Roman"/>
                          <a:cs typeface="Times New Roman"/>
                        </a:rPr>
                        <a:t>შიდა ქართლი</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effectLst/>
                          <a:latin typeface="Sylfaen"/>
                          <a:ea typeface="Times New Roman"/>
                          <a:cs typeface="Times New Roman"/>
                        </a:rPr>
                        <a:t>263,382</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effectLst/>
                          <a:latin typeface="Sylfaen"/>
                          <a:ea typeface="Times New Roman"/>
                          <a:cs typeface="Times New Roman"/>
                        </a:rPr>
                        <a:t>85</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b="1">
                          <a:solidFill>
                            <a:srgbClr val="C00000"/>
                          </a:solidFill>
                          <a:effectLst/>
                          <a:latin typeface="Sylfaen"/>
                          <a:ea typeface="Times New Roman"/>
                          <a:cs typeface="Times New Roman"/>
                        </a:rPr>
                        <a:t>80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b="1">
                          <a:solidFill>
                            <a:srgbClr val="C00000"/>
                          </a:solidFill>
                          <a:effectLst/>
                          <a:latin typeface="Sylfaen"/>
                          <a:ea typeface="Times New Roman"/>
                          <a:cs typeface="Calibri"/>
                        </a:rPr>
                        <a:t>30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effectLst/>
                          <a:latin typeface="Sylfaen"/>
                          <a:ea typeface="Times New Roman"/>
                          <a:cs typeface="Calibri"/>
                        </a:rPr>
                        <a:t>110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07000"/>
                        </a:lnSpc>
                        <a:spcAft>
                          <a:spcPts val="0"/>
                        </a:spcAft>
                      </a:pPr>
                      <a:r>
                        <a:rPr lang="ka-GE" sz="1100">
                          <a:effectLst/>
                          <a:latin typeface="Sylfaen"/>
                          <a:ea typeface="Times New Roman"/>
                          <a:cs typeface="Times New Roman"/>
                        </a:rPr>
                        <a:t>74</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r">
                        <a:lnSpc>
                          <a:spcPct val="107000"/>
                        </a:lnSpc>
                        <a:spcAft>
                          <a:spcPts val="0"/>
                        </a:spcAft>
                      </a:pPr>
                      <a:r>
                        <a:rPr lang="ka-GE" sz="1100">
                          <a:effectLst/>
                          <a:latin typeface="Sylfaen"/>
                          <a:ea typeface="Times New Roman"/>
                          <a:cs typeface="Times New Roman"/>
                        </a:rPr>
                        <a:t>32</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effectLst/>
                          <a:latin typeface="Sylfaen"/>
                          <a:ea typeface="Times New Roman"/>
                          <a:cs typeface="Times New Roman"/>
                        </a:rPr>
                        <a:t>105</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49707">
                <a:tc>
                  <a:txBody>
                    <a:bodyPr/>
                    <a:lstStyle/>
                    <a:p>
                      <a:pPr>
                        <a:lnSpc>
                          <a:spcPct val="107000"/>
                        </a:lnSpc>
                        <a:spcAft>
                          <a:spcPts val="0"/>
                        </a:spcAft>
                      </a:pPr>
                      <a:r>
                        <a:rPr lang="ka-GE" sz="1100">
                          <a:solidFill>
                            <a:srgbClr val="000000"/>
                          </a:solidFill>
                          <a:effectLst/>
                          <a:latin typeface="Sylfaen"/>
                          <a:ea typeface="Times New Roman"/>
                          <a:cs typeface="Times New Roman"/>
                        </a:rPr>
                        <a:t>ქვემო ქართლი</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effectLst/>
                          <a:latin typeface="Sylfaen"/>
                          <a:ea typeface="Times New Roman"/>
                          <a:cs typeface="Times New Roman"/>
                        </a:rPr>
                        <a:t>423,986</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effectLst/>
                          <a:latin typeface="Sylfaen"/>
                          <a:ea typeface="Times New Roman"/>
                          <a:cs typeface="Times New Roman"/>
                        </a:rPr>
                        <a:t>142</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b="1">
                          <a:solidFill>
                            <a:srgbClr val="C00000"/>
                          </a:solidFill>
                          <a:effectLst/>
                          <a:latin typeface="Sylfaen"/>
                          <a:ea typeface="Times New Roman"/>
                          <a:cs typeface="Times New Roman"/>
                        </a:rPr>
                        <a:t>100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b="1">
                          <a:solidFill>
                            <a:srgbClr val="C00000"/>
                          </a:solidFill>
                          <a:effectLst/>
                          <a:latin typeface="Sylfaen"/>
                          <a:ea typeface="Times New Roman"/>
                          <a:cs typeface="Calibri"/>
                        </a:rPr>
                        <a:t>30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effectLst/>
                          <a:latin typeface="Sylfaen"/>
                          <a:ea typeface="Times New Roman"/>
                          <a:cs typeface="Calibri"/>
                        </a:rPr>
                        <a:t>130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07000"/>
                        </a:lnSpc>
                        <a:spcAft>
                          <a:spcPts val="0"/>
                        </a:spcAft>
                      </a:pPr>
                      <a:r>
                        <a:rPr lang="ka-GE" sz="1100">
                          <a:effectLst/>
                          <a:latin typeface="Sylfaen"/>
                          <a:ea typeface="Times New Roman"/>
                          <a:cs typeface="Times New Roman"/>
                        </a:rPr>
                        <a:t>119</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r">
                        <a:lnSpc>
                          <a:spcPct val="107000"/>
                        </a:lnSpc>
                        <a:spcAft>
                          <a:spcPts val="0"/>
                        </a:spcAft>
                      </a:pPr>
                      <a:r>
                        <a:rPr lang="ka-GE" sz="1100">
                          <a:effectLst/>
                          <a:latin typeface="Sylfaen"/>
                          <a:ea typeface="Times New Roman"/>
                          <a:cs typeface="Times New Roman"/>
                        </a:rPr>
                        <a:t>51</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effectLst/>
                          <a:latin typeface="Sylfaen"/>
                          <a:ea typeface="Times New Roman"/>
                          <a:cs typeface="Times New Roman"/>
                        </a:rPr>
                        <a:t>170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429525">
                <a:tc>
                  <a:txBody>
                    <a:bodyPr/>
                    <a:lstStyle/>
                    <a:p>
                      <a:pPr>
                        <a:lnSpc>
                          <a:spcPct val="107000"/>
                        </a:lnSpc>
                        <a:spcAft>
                          <a:spcPts val="0"/>
                        </a:spcAft>
                      </a:pPr>
                      <a:r>
                        <a:rPr lang="ka-GE" sz="1100" b="1">
                          <a:solidFill>
                            <a:srgbClr val="1F497D"/>
                          </a:solidFill>
                          <a:effectLst/>
                          <a:latin typeface="Sylfaen"/>
                          <a:ea typeface="Times New Roman"/>
                          <a:cs typeface="Times New Roman"/>
                        </a:rPr>
                        <a:t>სულ სამცხე-ჯავახეთი, შიდა ქართლი, ქვემო ქართლი</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100" b="1">
                          <a:solidFill>
                            <a:srgbClr val="1F497D"/>
                          </a:solidFill>
                          <a:effectLst/>
                          <a:latin typeface="Sylfaen"/>
                          <a:ea typeface="Times New Roman"/>
                          <a:cs typeface="Times New Roman"/>
                        </a:rPr>
                        <a:t>847,872</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100" b="1">
                          <a:solidFill>
                            <a:srgbClr val="1F497D"/>
                          </a:solidFill>
                          <a:effectLst/>
                          <a:latin typeface="Sylfaen"/>
                          <a:ea typeface="Times New Roman"/>
                          <a:cs typeface="Times New Roman"/>
                        </a:rPr>
                        <a:t>227</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100" b="1">
                          <a:solidFill>
                            <a:srgbClr val="1F497D"/>
                          </a:solidFill>
                          <a:effectLst/>
                          <a:latin typeface="Sylfaen"/>
                          <a:ea typeface="Times New Roman"/>
                          <a:cs typeface="Times New Roman"/>
                        </a:rPr>
                        <a:t>210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100" b="1">
                          <a:solidFill>
                            <a:srgbClr val="1F497D"/>
                          </a:solidFill>
                          <a:effectLst/>
                          <a:latin typeface="Sylfaen"/>
                          <a:ea typeface="Times New Roman"/>
                          <a:cs typeface="Times New Roman"/>
                        </a:rPr>
                        <a:t>90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100" b="1">
                          <a:solidFill>
                            <a:srgbClr val="1F497D"/>
                          </a:solidFill>
                          <a:effectLst/>
                          <a:latin typeface="Sylfaen"/>
                          <a:ea typeface="Times New Roman"/>
                          <a:cs typeface="Times New Roman"/>
                        </a:rPr>
                        <a:t>300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gridSpan="2">
                  <a:txBody>
                    <a:bodyPr/>
                    <a:lstStyle/>
                    <a:p>
                      <a:pPr algn="r">
                        <a:lnSpc>
                          <a:spcPct val="107000"/>
                        </a:lnSpc>
                        <a:spcAft>
                          <a:spcPts val="0"/>
                        </a:spcAft>
                      </a:pPr>
                      <a:r>
                        <a:rPr lang="ka-GE" sz="1100" b="1">
                          <a:solidFill>
                            <a:srgbClr val="1F497D"/>
                          </a:solidFill>
                          <a:effectLst/>
                          <a:latin typeface="Sylfaen"/>
                          <a:ea typeface="Times New Roman"/>
                          <a:cs typeface="Times New Roman"/>
                        </a:rPr>
                        <a:t>237</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lang="ru-RU"/>
                    </a:p>
                  </a:txBody>
                  <a:tcPr/>
                </a:tc>
                <a:tc>
                  <a:txBody>
                    <a:bodyPr/>
                    <a:lstStyle/>
                    <a:p>
                      <a:pPr algn="r">
                        <a:lnSpc>
                          <a:spcPct val="107000"/>
                        </a:lnSpc>
                        <a:spcAft>
                          <a:spcPts val="0"/>
                        </a:spcAft>
                      </a:pPr>
                      <a:r>
                        <a:rPr lang="ka-GE" sz="1100" b="1">
                          <a:solidFill>
                            <a:srgbClr val="1F497D"/>
                          </a:solidFill>
                          <a:effectLst/>
                          <a:latin typeface="Sylfaen"/>
                          <a:ea typeface="Times New Roman"/>
                          <a:cs typeface="Times New Roman"/>
                        </a:rPr>
                        <a:t>102</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100" b="1">
                          <a:solidFill>
                            <a:srgbClr val="1F497D"/>
                          </a:solidFill>
                          <a:effectLst/>
                          <a:latin typeface="Sylfaen"/>
                          <a:ea typeface="Times New Roman"/>
                          <a:cs typeface="Times New Roman"/>
                        </a:rPr>
                        <a:t>339</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15"/>
                  </a:ext>
                </a:extLst>
              </a:tr>
              <a:tr h="261485">
                <a:tc>
                  <a:txBody>
                    <a:bodyPr/>
                    <a:lstStyle/>
                    <a:p>
                      <a:pPr>
                        <a:lnSpc>
                          <a:spcPct val="107000"/>
                        </a:lnSpc>
                        <a:spcAft>
                          <a:spcPts val="0"/>
                        </a:spcAft>
                      </a:pPr>
                      <a:r>
                        <a:rPr lang="ka-GE" sz="1100">
                          <a:effectLst/>
                          <a:latin typeface="Sylfaen"/>
                          <a:ea typeface="Times New Roman"/>
                          <a:cs typeface="Times New Roman"/>
                        </a:rPr>
                        <a:t>აჭარა, გურიის ნაწილი</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effectLst/>
                          <a:latin typeface="Sylfaen"/>
                          <a:ea typeface="Times New Roman"/>
                          <a:cs typeface="Times New Roman"/>
                        </a:rPr>
                        <a:t>333,953</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effectLst/>
                          <a:latin typeface="Sylfaen"/>
                          <a:ea typeface="Times New Roman"/>
                          <a:cs typeface="Times New Roman"/>
                        </a:rPr>
                        <a:t>150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b="1">
                          <a:solidFill>
                            <a:srgbClr val="C00000"/>
                          </a:solidFill>
                          <a:effectLst/>
                          <a:latin typeface="Sylfaen"/>
                          <a:ea typeface="Times New Roman"/>
                          <a:cs typeface="Times New Roman"/>
                        </a:rPr>
                        <a:t>90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b="1">
                          <a:solidFill>
                            <a:srgbClr val="C00000"/>
                          </a:solidFill>
                          <a:effectLst/>
                          <a:latin typeface="Sylfaen"/>
                          <a:ea typeface="Times New Roman"/>
                          <a:cs typeface="Times New Roman"/>
                        </a:rPr>
                        <a:t>60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effectLst/>
                          <a:latin typeface="Sylfaen"/>
                          <a:ea typeface="Times New Roman"/>
                          <a:cs typeface="Times New Roman"/>
                        </a:rPr>
                        <a:t>150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r">
                        <a:lnSpc>
                          <a:spcPct val="107000"/>
                        </a:lnSpc>
                        <a:spcAft>
                          <a:spcPts val="0"/>
                        </a:spcAft>
                      </a:pPr>
                      <a:r>
                        <a:rPr lang="ka-GE" sz="1100">
                          <a:effectLst/>
                          <a:latin typeface="Sylfaen"/>
                          <a:ea typeface="Times New Roman"/>
                          <a:cs typeface="Times New Roman"/>
                        </a:rPr>
                        <a:t>94</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r">
                        <a:lnSpc>
                          <a:spcPct val="107000"/>
                        </a:lnSpc>
                        <a:spcAft>
                          <a:spcPts val="0"/>
                        </a:spcAft>
                      </a:pPr>
                      <a:r>
                        <a:rPr lang="ka-GE" sz="1100">
                          <a:effectLst/>
                          <a:latin typeface="Sylfaen"/>
                          <a:ea typeface="Times New Roman"/>
                          <a:cs typeface="Times New Roman"/>
                        </a:rPr>
                        <a:t>40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00">
                          <a:effectLst/>
                          <a:latin typeface="Sylfaen"/>
                          <a:ea typeface="Times New Roman"/>
                          <a:cs typeface="Times New Roman"/>
                        </a:rPr>
                        <a:t>134</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213798">
                <a:tc>
                  <a:txBody>
                    <a:bodyPr/>
                    <a:lstStyle/>
                    <a:p>
                      <a:pPr>
                        <a:lnSpc>
                          <a:spcPct val="107000"/>
                        </a:lnSpc>
                        <a:spcAft>
                          <a:spcPts val="0"/>
                        </a:spcAft>
                      </a:pPr>
                      <a:r>
                        <a:rPr lang="ka-GE" sz="1100" b="1">
                          <a:solidFill>
                            <a:srgbClr val="1F497D"/>
                          </a:solidFill>
                          <a:effectLst/>
                          <a:latin typeface="Sylfaen"/>
                          <a:ea typeface="Times New Roman"/>
                          <a:cs typeface="Times New Roman"/>
                        </a:rPr>
                        <a:t>სულ აჭარა</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100" b="1">
                          <a:solidFill>
                            <a:srgbClr val="1F497D"/>
                          </a:solidFill>
                          <a:effectLst/>
                          <a:latin typeface="Sylfaen"/>
                          <a:ea typeface="Times New Roman"/>
                          <a:cs typeface="Times New Roman"/>
                        </a:rPr>
                        <a:t>333,953</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100" b="1">
                          <a:solidFill>
                            <a:srgbClr val="1F497D"/>
                          </a:solidFill>
                          <a:effectLst/>
                          <a:latin typeface="Sylfaen"/>
                          <a:ea typeface="Times New Roman"/>
                          <a:cs typeface="Times New Roman"/>
                        </a:rPr>
                        <a:t>150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100" b="1">
                          <a:solidFill>
                            <a:srgbClr val="1F497D"/>
                          </a:solidFill>
                          <a:effectLst/>
                          <a:latin typeface="Sylfaen"/>
                          <a:ea typeface="Times New Roman"/>
                          <a:cs typeface="Times New Roman"/>
                        </a:rPr>
                        <a:t>90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100" b="1">
                          <a:solidFill>
                            <a:srgbClr val="1F497D"/>
                          </a:solidFill>
                          <a:effectLst/>
                          <a:latin typeface="Sylfaen"/>
                          <a:ea typeface="Times New Roman"/>
                          <a:cs typeface="Times New Roman"/>
                        </a:rPr>
                        <a:t>60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100" b="1">
                          <a:solidFill>
                            <a:srgbClr val="1F497D"/>
                          </a:solidFill>
                          <a:effectLst/>
                          <a:latin typeface="Sylfaen"/>
                          <a:ea typeface="Times New Roman"/>
                          <a:cs typeface="Times New Roman"/>
                        </a:rPr>
                        <a:t>150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gridSpan="2">
                  <a:txBody>
                    <a:bodyPr/>
                    <a:lstStyle/>
                    <a:p>
                      <a:pPr algn="r">
                        <a:lnSpc>
                          <a:spcPct val="107000"/>
                        </a:lnSpc>
                        <a:spcAft>
                          <a:spcPts val="0"/>
                        </a:spcAft>
                      </a:pPr>
                      <a:r>
                        <a:rPr lang="ka-GE" sz="1100" b="1">
                          <a:solidFill>
                            <a:srgbClr val="1F497D"/>
                          </a:solidFill>
                          <a:effectLst/>
                          <a:latin typeface="Sylfaen"/>
                          <a:ea typeface="Times New Roman"/>
                          <a:cs typeface="Times New Roman"/>
                        </a:rPr>
                        <a:t>94</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hMerge="1">
                  <a:txBody>
                    <a:bodyPr/>
                    <a:lstStyle/>
                    <a:p>
                      <a:endParaRPr lang="ru-RU"/>
                    </a:p>
                  </a:txBody>
                  <a:tcPr/>
                </a:tc>
                <a:tc>
                  <a:txBody>
                    <a:bodyPr/>
                    <a:lstStyle/>
                    <a:p>
                      <a:pPr algn="r">
                        <a:lnSpc>
                          <a:spcPct val="107000"/>
                        </a:lnSpc>
                        <a:spcAft>
                          <a:spcPts val="0"/>
                        </a:spcAft>
                      </a:pPr>
                      <a:r>
                        <a:rPr lang="ka-GE" sz="1100" b="1">
                          <a:solidFill>
                            <a:srgbClr val="1F497D"/>
                          </a:solidFill>
                          <a:effectLst/>
                          <a:latin typeface="Sylfaen"/>
                          <a:ea typeface="Times New Roman"/>
                          <a:cs typeface="Times New Roman"/>
                        </a:rPr>
                        <a:t>40</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100" b="1">
                          <a:solidFill>
                            <a:srgbClr val="1F497D"/>
                          </a:solidFill>
                          <a:effectLst/>
                          <a:latin typeface="Sylfaen"/>
                          <a:ea typeface="Times New Roman"/>
                          <a:cs typeface="Times New Roman"/>
                        </a:rPr>
                        <a:t>134</a:t>
                      </a:r>
                      <a:endParaRPr lang="ru-RU" sz="11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17"/>
                  </a:ext>
                </a:extLst>
              </a:tr>
              <a:tr h="233247">
                <a:tc>
                  <a:txBody>
                    <a:bodyPr/>
                    <a:lstStyle/>
                    <a:p>
                      <a:pPr>
                        <a:lnSpc>
                          <a:spcPct val="107000"/>
                        </a:lnSpc>
                        <a:spcAft>
                          <a:spcPts val="0"/>
                        </a:spcAft>
                      </a:pPr>
                      <a:r>
                        <a:rPr lang="ka-GE" sz="1200" b="1">
                          <a:solidFill>
                            <a:srgbClr val="FFFFFF"/>
                          </a:solidFill>
                          <a:effectLst/>
                          <a:latin typeface="Sylfaen"/>
                          <a:ea typeface="Times New Roman"/>
                          <a:cs typeface="Times New Roman"/>
                        </a:rPr>
                        <a:t>სულ საქართველოში </a:t>
                      </a:r>
                      <a:endParaRPr lang="ru-RU" sz="12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r">
                        <a:lnSpc>
                          <a:spcPct val="107000"/>
                        </a:lnSpc>
                        <a:spcAft>
                          <a:spcPts val="0"/>
                        </a:spcAft>
                      </a:pPr>
                      <a:r>
                        <a:rPr lang="ka-GE" sz="1200" b="1">
                          <a:solidFill>
                            <a:srgbClr val="FFFFFF"/>
                          </a:solidFill>
                          <a:effectLst/>
                          <a:latin typeface="Sylfaen"/>
                          <a:ea typeface="Times New Roman"/>
                          <a:cs typeface="Times New Roman"/>
                        </a:rPr>
                        <a:t>3,713,804</a:t>
                      </a:r>
                      <a:endParaRPr lang="ru-RU" sz="12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r">
                        <a:lnSpc>
                          <a:spcPct val="107000"/>
                        </a:lnSpc>
                        <a:spcAft>
                          <a:spcPts val="0"/>
                        </a:spcAft>
                      </a:pPr>
                      <a:r>
                        <a:rPr lang="ka-GE" sz="1200" b="1">
                          <a:solidFill>
                            <a:srgbClr val="FFFFFF"/>
                          </a:solidFill>
                          <a:effectLst/>
                          <a:latin typeface="Sylfaen"/>
                          <a:ea typeface="Times New Roman"/>
                          <a:cs typeface="Times New Roman"/>
                        </a:rPr>
                        <a:t>1,298</a:t>
                      </a:r>
                      <a:endParaRPr lang="ru-RU" sz="12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r">
                        <a:lnSpc>
                          <a:spcPct val="107000"/>
                        </a:lnSpc>
                        <a:spcAft>
                          <a:spcPts val="0"/>
                        </a:spcAft>
                      </a:pPr>
                      <a:r>
                        <a:rPr lang="ka-GE" sz="1200" b="1">
                          <a:solidFill>
                            <a:srgbClr val="FFFFFF"/>
                          </a:solidFill>
                          <a:effectLst/>
                          <a:latin typeface="Sylfaen"/>
                          <a:ea typeface="Times New Roman"/>
                          <a:cs typeface="Times New Roman"/>
                        </a:rPr>
                        <a:t>1,003</a:t>
                      </a:r>
                      <a:endParaRPr lang="ru-RU" sz="12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r">
                        <a:lnSpc>
                          <a:spcPct val="107000"/>
                        </a:lnSpc>
                        <a:spcAft>
                          <a:spcPts val="0"/>
                        </a:spcAft>
                      </a:pPr>
                      <a:r>
                        <a:rPr lang="ka-GE" sz="1200" b="1">
                          <a:solidFill>
                            <a:srgbClr val="FFFFFF"/>
                          </a:solidFill>
                          <a:effectLst/>
                          <a:latin typeface="Sylfaen"/>
                          <a:ea typeface="Times New Roman"/>
                          <a:cs typeface="Times New Roman"/>
                        </a:rPr>
                        <a:t>462</a:t>
                      </a:r>
                      <a:endParaRPr lang="ru-RU" sz="12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r">
                        <a:lnSpc>
                          <a:spcPct val="107000"/>
                        </a:lnSpc>
                        <a:spcAft>
                          <a:spcPts val="0"/>
                        </a:spcAft>
                      </a:pPr>
                      <a:r>
                        <a:rPr lang="ka-GE" sz="1200" b="1">
                          <a:solidFill>
                            <a:srgbClr val="FFFFFF"/>
                          </a:solidFill>
                          <a:effectLst/>
                          <a:latin typeface="Sylfaen"/>
                          <a:ea typeface="Times New Roman"/>
                          <a:cs typeface="Times New Roman"/>
                        </a:rPr>
                        <a:t>1465</a:t>
                      </a:r>
                      <a:endParaRPr lang="ru-RU" sz="12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gridSpan="2">
                  <a:txBody>
                    <a:bodyPr/>
                    <a:lstStyle/>
                    <a:p>
                      <a:pPr algn="r">
                        <a:lnSpc>
                          <a:spcPct val="107000"/>
                        </a:lnSpc>
                        <a:spcAft>
                          <a:spcPts val="0"/>
                        </a:spcAft>
                      </a:pPr>
                      <a:r>
                        <a:rPr lang="ka-GE" sz="1200" b="1">
                          <a:solidFill>
                            <a:srgbClr val="FFFFFF"/>
                          </a:solidFill>
                          <a:effectLst/>
                          <a:latin typeface="Sylfaen"/>
                          <a:ea typeface="Times New Roman"/>
                          <a:cs typeface="Times New Roman"/>
                        </a:rPr>
                        <a:t>1,040</a:t>
                      </a:r>
                      <a:endParaRPr lang="ru-RU" sz="12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hMerge="1">
                  <a:txBody>
                    <a:bodyPr/>
                    <a:lstStyle/>
                    <a:p>
                      <a:endParaRPr lang="ru-RU"/>
                    </a:p>
                  </a:txBody>
                  <a:tcPr/>
                </a:tc>
                <a:tc>
                  <a:txBody>
                    <a:bodyPr/>
                    <a:lstStyle/>
                    <a:p>
                      <a:pPr algn="r">
                        <a:lnSpc>
                          <a:spcPct val="107000"/>
                        </a:lnSpc>
                        <a:spcAft>
                          <a:spcPts val="0"/>
                        </a:spcAft>
                      </a:pPr>
                      <a:r>
                        <a:rPr lang="ka-GE" sz="1200" b="1">
                          <a:solidFill>
                            <a:srgbClr val="FFFFFF"/>
                          </a:solidFill>
                          <a:effectLst/>
                          <a:latin typeface="Sylfaen"/>
                          <a:ea typeface="Times New Roman"/>
                          <a:cs typeface="Times New Roman"/>
                        </a:rPr>
                        <a:t>446</a:t>
                      </a:r>
                      <a:endParaRPr lang="ru-RU" sz="120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r">
                        <a:lnSpc>
                          <a:spcPct val="107000"/>
                        </a:lnSpc>
                        <a:spcAft>
                          <a:spcPts val="0"/>
                        </a:spcAft>
                      </a:pPr>
                      <a:r>
                        <a:rPr lang="ka-GE" sz="1200" b="1" dirty="0">
                          <a:solidFill>
                            <a:srgbClr val="FFFFFF"/>
                          </a:solidFill>
                          <a:effectLst/>
                          <a:latin typeface="Sylfaen"/>
                          <a:ea typeface="Times New Roman"/>
                          <a:cs typeface="Times New Roman"/>
                        </a:rPr>
                        <a:t>1,486</a:t>
                      </a:r>
                      <a:endParaRPr lang="ru-RU" sz="1200" dirty="0">
                        <a:effectLst/>
                        <a:latin typeface="Calibri"/>
                        <a:ea typeface="Calibri"/>
                        <a:cs typeface="Times New Roman"/>
                      </a:endParaRPr>
                    </a:p>
                  </a:txBody>
                  <a:tcPr marL="59688" marR="5968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1525470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A12C8-9FB7-4046-8AE3-3AEB7942BFA6}"/>
              </a:ext>
            </a:extLst>
          </p:cNvPr>
          <p:cNvSpPr>
            <a:spLocks noGrp="1"/>
          </p:cNvSpPr>
          <p:nvPr>
            <p:ph type="title"/>
          </p:nvPr>
        </p:nvSpPr>
        <p:spPr/>
        <p:txBody>
          <a:bodyPr/>
          <a:lstStyle/>
          <a:p>
            <a:r>
              <a:rPr lang="ka-GE" dirty="0"/>
              <a:t>სასურველი საწოლ-ფონდი</a:t>
            </a:r>
            <a:endParaRPr lang="en-US" dirty="0"/>
          </a:p>
        </p:txBody>
      </p:sp>
      <p:sp>
        <p:nvSpPr>
          <p:cNvPr id="3" name="Content Placeholder 2">
            <a:extLst>
              <a:ext uri="{FF2B5EF4-FFF2-40B4-BE49-F238E27FC236}">
                <a16:creationId xmlns:a16="http://schemas.microsoft.com/office/drawing/2014/main" id="{A7F3EE3F-C58B-CE49-A76C-5972B2611DF2}"/>
              </a:ext>
            </a:extLst>
          </p:cNvPr>
          <p:cNvSpPr>
            <a:spLocks noGrp="1"/>
          </p:cNvSpPr>
          <p:nvPr>
            <p:ph idx="1"/>
          </p:nvPr>
        </p:nvSpPr>
        <p:spPr/>
        <p:txBody>
          <a:bodyPr>
            <a:normAutofit fontScale="92500" lnSpcReduction="10000"/>
          </a:bodyPr>
          <a:lstStyle/>
          <a:p>
            <a:r>
              <a:rPr lang="ka-GE" dirty="0"/>
              <a:t>თბილისში მიზანშეწონილია იყოს 370 მწვავე და 130 ქრონიკული საწოლი, რომელიც არა მარტო თბილისს, არამედ კახეთისა და მცხეთა-მთიანეთის ნაწილსაც მოემსახურება. </a:t>
            </a:r>
          </a:p>
          <a:p>
            <a:r>
              <a:rPr lang="ka-GE" dirty="0"/>
              <a:t>საქართველოს მასშტაბით საწოლების საერთო რიცხვმა შეადგინა 1003 მწვავე და 462 ქრონიკული საწოლი, რაც ჯამში 1465 საწოლს შეადგენს.</a:t>
            </a:r>
          </a:p>
          <a:p>
            <a:endParaRPr lang="ka-GE" dirty="0"/>
          </a:p>
          <a:p>
            <a:r>
              <a:rPr lang="en-US" dirty="0"/>
              <a:t>NB.</a:t>
            </a:r>
            <a:r>
              <a:rPr lang="ka-GE" dirty="0"/>
              <a:t>სტაციონარული მომსახურების ალტერნატიული სერვისების, კერძოდ ასერტული და კრიზისული სამსახურების განვითარების შემთხვევაში, მწვავე სტაციონარული საწოლების რაოდენობა პროპორციულად შემცირდება. </a:t>
            </a:r>
            <a:endParaRPr lang="en-US" dirty="0"/>
          </a:p>
          <a:p>
            <a:endParaRPr lang="en-US" dirty="0"/>
          </a:p>
          <a:p>
            <a:pPr marL="0" indent="0">
              <a:buNone/>
            </a:pPr>
            <a:endParaRPr lang="en-US" dirty="0"/>
          </a:p>
        </p:txBody>
      </p:sp>
    </p:spTree>
    <p:extLst>
      <p:ext uri="{BB962C8B-B14F-4D97-AF65-F5344CB8AC3E}">
        <p14:creationId xmlns:p14="http://schemas.microsoft.com/office/powerpoint/2010/main" val="1289760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02458-3E4D-1246-A449-111AA4C322AD}"/>
              </a:ext>
            </a:extLst>
          </p:cNvPr>
          <p:cNvSpPr>
            <a:spLocks noGrp="1"/>
          </p:cNvSpPr>
          <p:nvPr>
            <p:ph type="title"/>
          </p:nvPr>
        </p:nvSpPr>
        <p:spPr/>
        <p:txBody>
          <a:bodyPr/>
          <a:lstStyle/>
          <a:p>
            <a:r>
              <a:rPr lang="ka-GE"/>
              <a:t>ადამიანური რესურსი</a:t>
            </a:r>
            <a:endParaRPr lang="en-US" dirty="0"/>
          </a:p>
        </p:txBody>
      </p:sp>
      <p:sp>
        <p:nvSpPr>
          <p:cNvPr id="3" name="Content Placeholder 2">
            <a:extLst>
              <a:ext uri="{FF2B5EF4-FFF2-40B4-BE49-F238E27FC236}">
                <a16:creationId xmlns:a16="http://schemas.microsoft.com/office/drawing/2014/main" id="{606E6DB6-F8FA-6C47-85DC-E8A3AFB75C81}"/>
              </a:ext>
            </a:extLst>
          </p:cNvPr>
          <p:cNvSpPr>
            <a:spLocks noGrp="1"/>
          </p:cNvSpPr>
          <p:nvPr>
            <p:ph idx="1"/>
          </p:nvPr>
        </p:nvSpPr>
        <p:spPr/>
        <p:txBody>
          <a:bodyPr/>
          <a:lstStyle/>
          <a:p>
            <a:r>
              <a:rPr lang="ka-GE" dirty="0"/>
              <a:t>მწვავე საწოლების მომსახურებისთვის საჭირო კადრების მინიმალური რაოდენობა განისაზღვრება შემდეგი თანაფარდობით: </a:t>
            </a:r>
          </a:p>
          <a:p>
            <a:r>
              <a:rPr lang="ka-GE"/>
              <a:t>ფსიქიატრი 1/15 </a:t>
            </a:r>
            <a:endParaRPr lang="ka-GE" dirty="0"/>
          </a:p>
          <a:p>
            <a:r>
              <a:rPr lang="ka-GE"/>
              <a:t>ექთანი 1/5 </a:t>
            </a:r>
            <a:endParaRPr lang="ka-GE" dirty="0"/>
          </a:p>
          <a:p>
            <a:r>
              <a:rPr lang="ka-GE" dirty="0"/>
              <a:t>ექთნის </a:t>
            </a:r>
            <a:r>
              <a:rPr lang="ka-GE"/>
              <a:t>თანაშემწე 1/2,5 </a:t>
            </a:r>
            <a:endParaRPr lang="ka-GE" dirty="0"/>
          </a:p>
          <a:p>
            <a:r>
              <a:rPr lang="ka-GE" dirty="0"/>
              <a:t>სხვა ფჯ სპეციალისტი (ფსიქოთერაპევტი, ფსიქოლოგი, სოციალური მუშაკი, ოკუპაციური თერაპევტი, სხვა) 1/30.</a:t>
            </a:r>
            <a:endParaRPr lang="en-US" dirty="0"/>
          </a:p>
        </p:txBody>
      </p:sp>
    </p:spTree>
    <p:extLst>
      <p:ext uri="{BB962C8B-B14F-4D97-AF65-F5344CB8AC3E}">
        <p14:creationId xmlns:p14="http://schemas.microsoft.com/office/powerpoint/2010/main" val="2332678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8305800" cy="457200"/>
          </a:xfrm>
        </p:spPr>
        <p:txBody>
          <a:bodyPr>
            <a:noAutofit/>
          </a:bodyPr>
          <a:lstStyle/>
          <a:p>
            <a:r>
              <a:rPr lang="ka-GE" sz="1600" b="1" dirty="0">
                <a:solidFill>
                  <a:schemeClr val="accent6"/>
                </a:solidFill>
              </a:rPr>
              <a:t> </a:t>
            </a:r>
            <a:r>
              <a:rPr lang="en-GB" sz="1600" b="1" dirty="0" err="1">
                <a:solidFill>
                  <a:srgbClr val="2F5496"/>
                </a:solidFill>
              </a:rPr>
              <a:t>ფსიქიატრიული</a:t>
            </a:r>
            <a:r>
              <a:rPr lang="en-GB" sz="1600" b="1" dirty="0">
                <a:solidFill>
                  <a:srgbClr val="2F5496"/>
                </a:solidFill>
              </a:rPr>
              <a:t> </a:t>
            </a:r>
            <a:r>
              <a:rPr lang="en-GB" sz="1600" b="1" dirty="0" err="1">
                <a:solidFill>
                  <a:srgbClr val="2F5496"/>
                </a:solidFill>
              </a:rPr>
              <a:t>სტაციონარული</a:t>
            </a:r>
            <a:r>
              <a:rPr lang="en-GB" sz="1600" b="1" dirty="0">
                <a:solidFill>
                  <a:srgbClr val="2F5496"/>
                </a:solidFill>
              </a:rPr>
              <a:t> </a:t>
            </a:r>
            <a:r>
              <a:rPr lang="en-GB" sz="1600" b="1" dirty="0" err="1">
                <a:solidFill>
                  <a:srgbClr val="2F5496"/>
                </a:solidFill>
              </a:rPr>
              <a:t>მომსახურების</a:t>
            </a:r>
            <a:r>
              <a:rPr lang="en-GB" sz="1600" b="1" dirty="0">
                <a:solidFill>
                  <a:srgbClr val="2F5496"/>
                </a:solidFill>
              </a:rPr>
              <a:t> </a:t>
            </a:r>
            <a:r>
              <a:rPr lang="en-GB" sz="1600" b="1" dirty="0" err="1">
                <a:solidFill>
                  <a:srgbClr val="2F5496"/>
                </a:solidFill>
              </a:rPr>
              <a:t>მინიმალური</a:t>
            </a:r>
            <a:r>
              <a:rPr lang="en-GB" sz="1600" b="1" dirty="0">
                <a:solidFill>
                  <a:srgbClr val="2F5496"/>
                </a:solidFill>
              </a:rPr>
              <a:t> </a:t>
            </a:r>
            <a:r>
              <a:rPr lang="en-GB" sz="1600" b="1" dirty="0" err="1">
                <a:solidFill>
                  <a:srgbClr val="2F5496"/>
                </a:solidFill>
              </a:rPr>
              <a:t>საშტატო</a:t>
            </a:r>
            <a:r>
              <a:rPr lang="en-GB" sz="1600" b="1" dirty="0">
                <a:solidFill>
                  <a:srgbClr val="2F5496"/>
                </a:solidFill>
              </a:rPr>
              <a:t> </a:t>
            </a:r>
            <a:r>
              <a:rPr lang="en-GB" sz="1600" b="1" dirty="0" err="1">
                <a:solidFill>
                  <a:srgbClr val="2F5496"/>
                </a:solidFill>
              </a:rPr>
              <a:t>განაკვეთი</a:t>
            </a:r>
            <a:endParaRPr lang="ru-RU" sz="1600" b="1" dirty="0">
              <a:solidFill>
                <a:srgbClr val="2F5496"/>
              </a:solidFill>
            </a:endParaRPr>
          </a:p>
        </p:txBody>
      </p:sp>
      <p:graphicFrame>
        <p:nvGraphicFramePr>
          <p:cNvPr id="3" name="Table 2"/>
          <p:cNvGraphicFramePr>
            <a:graphicFrameLocks noGrp="1"/>
          </p:cNvGraphicFramePr>
          <p:nvPr>
            <p:extLst/>
          </p:nvPr>
        </p:nvGraphicFramePr>
        <p:xfrm>
          <a:off x="1905000" y="685803"/>
          <a:ext cx="8534400" cy="5533287"/>
        </p:xfrm>
        <a:graphic>
          <a:graphicData uri="http://schemas.openxmlformats.org/drawingml/2006/table">
            <a:tbl>
              <a:tblPr firstRow="1" firstCol="1" bandRow="1"/>
              <a:tblGrid>
                <a:gridCol w="2514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1600200">
                  <a:extLst>
                    <a:ext uri="{9D8B030D-6E8A-4147-A177-3AD203B41FA5}">
                      <a16:colId xmlns:a16="http://schemas.microsoft.com/office/drawing/2014/main" val="20006"/>
                    </a:ext>
                  </a:extLst>
                </a:gridCol>
              </a:tblGrid>
              <a:tr h="685798">
                <a:tc rowSpan="2">
                  <a:txBody>
                    <a:bodyPr/>
                    <a:lstStyle/>
                    <a:p>
                      <a:pPr algn="ctr">
                        <a:lnSpc>
                          <a:spcPct val="107000"/>
                        </a:lnSpc>
                        <a:spcAft>
                          <a:spcPts val="0"/>
                        </a:spcAft>
                      </a:pPr>
                      <a:r>
                        <a:rPr lang="ka-GE" sz="1000" b="1">
                          <a:solidFill>
                            <a:srgbClr val="FFFFFF"/>
                          </a:solidFill>
                          <a:effectLst/>
                          <a:latin typeface="Sylfaen"/>
                          <a:ea typeface="Times New Roman"/>
                          <a:cs typeface="Times New Roman"/>
                        </a:rPr>
                        <a:t>ქალაქი/რაიონი</a:t>
                      </a:r>
                      <a:endParaRPr lang="ru-RU" sz="1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6365C"/>
                    </a:solidFill>
                  </a:tcPr>
                </a:tc>
                <a:tc rowSpan="2">
                  <a:txBody>
                    <a:bodyPr/>
                    <a:lstStyle/>
                    <a:p>
                      <a:pPr algn="ctr">
                        <a:lnSpc>
                          <a:spcPct val="107000"/>
                        </a:lnSpc>
                        <a:spcAft>
                          <a:spcPts val="0"/>
                        </a:spcAft>
                      </a:pPr>
                      <a:r>
                        <a:rPr lang="ka-GE" sz="1000" b="1">
                          <a:solidFill>
                            <a:srgbClr val="FFFFFF"/>
                          </a:solidFill>
                          <a:effectLst/>
                          <a:latin typeface="Sylfaen"/>
                          <a:ea typeface="Times New Roman"/>
                          <a:cs typeface="Times New Roman"/>
                        </a:rPr>
                        <a:t>მოსახლეობა</a:t>
                      </a:r>
                      <a:endParaRPr lang="ru-RU" sz="1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6365C"/>
                    </a:solidFill>
                  </a:tcPr>
                </a:tc>
                <a:tc gridSpan="4">
                  <a:txBody>
                    <a:bodyPr/>
                    <a:lstStyle/>
                    <a:p>
                      <a:pPr algn="ctr">
                        <a:lnSpc>
                          <a:spcPct val="107000"/>
                        </a:lnSpc>
                        <a:spcAft>
                          <a:spcPts val="0"/>
                        </a:spcAft>
                      </a:pPr>
                      <a:r>
                        <a:rPr lang="ka-GE" sz="1000" b="1">
                          <a:solidFill>
                            <a:srgbClr val="FFFFFF"/>
                          </a:solidFill>
                          <a:effectLst/>
                          <a:latin typeface="Sylfaen"/>
                          <a:ea typeface="Times New Roman"/>
                          <a:cs typeface="Times New Roman"/>
                        </a:rPr>
                        <a:t>კადრები/შტატი მწვავე საწოლებზე გათვლით</a:t>
                      </a:r>
                      <a:endParaRPr lang="ru-RU" sz="1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a:lnSpc>
                          <a:spcPct val="107000"/>
                        </a:lnSpc>
                        <a:spcAft>
                          <a:spcPts val="0"/>
                        </a:spcAft>
                      </a:pPr>
                      <a:r>
                        <a:rPr lang="ka-GE" sz="1000" b="1">
                          <a:solidFill>
                            <a:srgbClr val="FFFFFF"/>
                          </a:solidFill>
                          <a:effectLst/>
                          <a:latin typeface="Sylfaen"/>
                          <a:ea typeface="Times New Roman"/>
                          <a:cs typeface="Times New Roman"/>
                        </a:rPr>
                        <a:t>მოსახლეობის რ-ბის მიხედვით ჯანმოს მიერ რეკომენდებული  საწოლების რ-ბა  </a:t>
                      </a:r>
                      <a:endParaRPr lang="ru-RU" sz="10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16365C"/>
                    </a:solidFill>
                  </a:tcPr>
                </a:tc>
                <a:extLst>
                  <a:ext uri="{0D108BD9-81ED-4DB2-BD59-A6C34878D82A}">
                    <a16:rowId xmlns:a16="http://schemas.microsoft.com/office/drawing/2014/main" val="10000"/>
                  </a:ext>
                </a:extLst>
              </a:tr>
              <a:tr h="852119">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ka-GE" sz="1000" b="1">
                          <a:solidFill>
                            <a:srgbClr val="FFFFFF"/>
                          </a:solidFill>
                          <a:effectLst/>
                          <a:latin typeface="Sylfaen"/>
                          <a:ea typeface="Times New Roman"/>
                          <a:cs typeface="Times New Roman"/>
                        </a:rPr>
                        <a:t>ფსიქიატრი 1/15</a:t>
                      </a:r>
                      <a:endParaRPr lang="ru-RU" sz="1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a:lnSpc>
                          <a:spcPct val="107000"/>
                        </a:lnSpc>
                        <a:spcAft>
                          <a:spcPts val="0"/>
                        </a:spcAft>
                      </a:pPr>
                      <a:r>
                        <a:rPr lang="ka-GE" sz="1000" b="1">
                          <a:solidFill>
                            <a:srgbClr val="FFFFFF"/>
                          </a:solidFill>
                          <a:effectLst/>
                          <a:latin typeface="Sylfaen"/>
                          <a:ea typeface="Times New Roman"/>
                          <a:cs typeface="Times New Roman"/>
                        </a:rPr>
                        <a:t>ექთანი 1/5</a:t>
                      </a:r>
                      <a:endParaRPr lang="ru-RU" sz="1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a:lnSpc>
                          <a:spcPct val="107000"/>
                        </a:lnSpc>
                        <a:spcAft>
                          <a:spcPts val="0"/>
                        </a:spcAft>
                      </a:pPr>
                      <a:r>
                        <a:rPr lang="ka-GE" sz="1000" b="1">
                          <a:solidFill>
                            <a:srgbClr val="FFFFFF"/>
                          </a:solidFill>
                          <a:effectLst/>
                          <a:latin typeface="Sylfaen"/>
                          <a:ea typeface="Times New Roman"/>
                          <a:cs typeface="Times New Roman"/>
                        </a:rPr>
                        <a:t>ექთნის თანაშემწე 1/2.5</a:t>
                      </a:r>
                      <a:endParaRPr lang="ru-RU" sz="1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a:lnSpc>
                          <a:spcPct val="107000"/>
                        </a:lnSpc>
                        <a:spcAft>
                          <a:spcPts val="0"/>
                        </a:spcAft>
                      </a:pPr>
                      <a:r>
                        <a:rPr lang="ka-GE" sz="1000" b="1">
                          <a:solidFill>
                            <a:srgbClr val="FFFFFF"/>
                          </a:solidFill>
                          <a:effectLst/>
                          <a:latin typeface="Sylfaen"/>
                          <a:ea typeface="Times New Roman"/>
                          <a:cs typeface="Times New Roman"/>
                        </a:rPr>
                        <a:t>ფსიქოლოგი/ სოც მუშაკი/ სხვა თერაპევტი 1/30</a:t>
                      </a:r>
                      <a:endParaRPr lang="ru-RU" sz="1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a:lnSpc>
                          <a:spcPct val="107000"/>
                        </a:lnSpc>
                        <a:spcAft>
                          <a:spcPts val="0"/>
                        </a:spcAft>
                      </a:pPr>
                      <a:r>
                        <a:rPr lang="ka-GE" sz="1000" b="1">
                          <a:solidFill>
                            <a:srgbClr val="FFFFFF"/>
                          </a:solidFill>
                          <a:effectLst/>
                          <a:latin typeface="Sylfaen"/>
                          <a:ea typeface="Times New Roman"/>
                          <a:cs typeface="Times New Roman"/>
                        </a:rPr>
                        <a:t>მწვავე საწოლების რ-ბა</a:t>
                      </a:r>
                      <a:endParaRPr lang="ru-RU" sz="1000">
                        <a:effectLst/>
                        <a:latin typeface="Calibri"/>
                        <a:ea typeface="Calibri"/>
                        <a:cs typeface="Times New Roman"/>
                      </a:endParaRPr>
                    </a:p>
                    <a:p>
                      <a:pPr algn="ctr">
                        <a:lnSpc>
                          <a:spcPct val="107000"/>
                        </a:lnSpc>
                        <a:spcAft>
                          <a:spcPts val="0"/>
                        </a:spcAft>
                      </a:pPr>
                      <a:r>
                        <a:rPr lang="ka-GE" sz="1000" b="1">
                          <a:solidFill>
                            <a:srgbClr val="FFFFFF"/>
                          </a:solidFill>
                          <a:effectLst/>
                          <a:latin typeface="Sylfaen"/>
                          <a:ea typeface="Times New Roman"/>
                          <a:cs typeface="Times New Roman"/>
                        </a:rPr>
                        <a:t>28/100000</a:t>
                      </a:r>
                      <a:endParaRPr lang="ru-RU" sz="10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extLst>
                  <a:ext uri="{0D108BD9-81ED-4DB2-BD59-A6C34878D82A}">
                    <a16:rowId xmlns:a16="http://schemas.microsoft.com/office/drawing/2014/main" val="10001"/>
                  </a:ext>
                </a:extLst>
              </a:tr>
              <a:tr h="275564">
                <a:tc>
                  <a:txBody>
                    <a:bodyPr/>
                    <a:lstStyle/>
                    <a:p>
                      <a:pPr algn="l">
                        <a:lnSpc>
                          <a:spcPct val="107000"/>
                        </a:lnSpc>
                        <a:spcAft>
                          <a:spcPts val="0"/>
                        </a:spcAft>
                      </a:pPr>
                      <a:r>
                        <a:rPr lang="ka-GE" sz="1150">
                          <a:solidFill>
                            <a:srgbClr val="000000"/>
                          </a:solidFill>
                          <a:effectLst/>
                          <a:latin typeface="Sylfaen"/>
                          <a:ea typeface="Times New Roman"/>
                          <a:cs typeface="Times New Roman"/>
                        </a:rPr>
                        <a:t>სულ თბილისი</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effectLst/>
                          <a:latin typeface="Sylfaen"/>
                          <a:ea typeface="Times New Roman"/>
                          <a:cs typeface="Times New Roman"/>
                        </a:rPr>
                        <a:t>1,108,717</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20,7</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62,0</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124,0</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10,3</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310</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75564">
                <a:tc>
                  <a:txBody>
                    <a:bodyPr/>
                    <a:lstStyle/>
                    <a:p>
                      <a:pPr algn="l">
                        <a:lnSpc>
                          <a:spcPct val="107000"/>
                        </a:lnSpc>
                        <a:spcAft>
                          <a:spcPts val="0"/>
                        </a:spcAft>
                      </a:pPr>
                      <a:r>
                        <a:rPr lang="ka-GE" sz="1150">
                          <a:solidFill>
                            <a:srgbClr val="000000"/>
                          </a:solidFill>
                          <a:effectLst/>
                          <a:latin typeface="Sylfaen"/>
                          <a:ea typeface="Times New Roman"/>
                          <a:cs typeface="Times New Roman"/>
                        </a:rPr>
                        <a:t>სულ აჭარა</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effectLst/>
                          <a:latin typeface="Sylfaen"/>
                          <a:ea typeface="Times New Roman"/>
                          <a:cs typeface="Times New Roman"/>
                        </a:rPr>
                        <a:t>333,953</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6,3</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18,8</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37,6</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3,1</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94</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75564">
                <a:tc>
                  <a:txBody>
                    <a:bodyPr/>
                    <a:lstStyle/>
                    <a:p>
                      <a:pPr algn="l">
                        <a:lnSpc>
                          <a:spcPct val="107000"/>
                        </a:lnSpc>
                        <a:spcAft>
                          <a:spcPts val="0"/>
                        </a:spcAft>
                      </a:pPr>
                      <a:r>
                        <a:rPr lang="ka-GE" sz="1150">
                          <a:solidFill>
                            <a:srgbClr val="000000"/>
                          </a:solidFill>
                          <a:effectLst/>
                          <a:latin typeface="Sylfaen"/>
                          <a:ea typeface="Times New Roman"/>
                          <a:cs typeface="Times New Roman"/>
                        </a:rPr>
                        <a:t>სულ იმერეთი</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effectLst/>
                          <a:latin typeface="Sylfaen"/>
                          <a:ea typeface="Times New Roman"/>
                          <a:cs typeface="Times New Roman"/>
                        </a:rPr>
                        <a:t>533,906</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9,9</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29,8</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59,6</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5,0</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149</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88044">
                <a:tc>
                  <a:txBody>
                    <a:bodyPr/>
                    <a:lstStyle/>
                    <a:p>
                      <a:pPr algn="l">
                        <a:lnSpc>
                          <a:spcPct val="107000"/>
                        </a:lnSpc>
                        <a:spcAft>
                          <a:spcPts val="0"/>
                        </a:spcAft>
                      </a:pPr>
                      <a:r>
                        <a:rPr lang="ka-GE" sz="1150">
                          <a:solidFill>
                            <a:srgbClr val="000000"/>
                          </a:solidFill>
                          <a:effectLst/>
                          <a:latin typeface="Sylfaen"/>
                          <a:ea typeface="Times New Roman"/>
                          <a:cs typeface="Times New Roman"/>
                        </a:rPr>
                        <a:t>სულ რაჭა-ლეჩხუმი - ქვემო სვანეთი</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effectLst/>
                          <a:latin typeface="Sylfaen"/>
                          <a:ea typeface="Times New Roman"/>
                          <a:cs typeface="Times New Roman"/>
                        </a:rPr>
                        <a:t>32,089</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0,6</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1,8</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3,6</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0,3</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9</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75564">
                <a:tc>
                  <a:txBody>
                    <a:bodyPr/>
                    <a:lstStyle/>
                    <a:p>
                      <a:pPr algn="l">
                        <a:lnSpc>
                          <a:spcPct val="107000"/>
                        </a:lnSpc>
                        <a:spcAft>
                          <a:spcPts val="0"/>
                        </a:spcAft>
                      </a:pPr>
                      <a:r>
                        <a:rPr lang="ka-GE" sz="1150">
                          <a:solidFill>
                            <a:srgbClr val="000000"/>
                          </a:solidFill>
                          <a:effectLst/>
                          <a:latin typeface="Sylfaen"/>
                          <a:ea typeface="Times New Roman"/>
                          <a:cs typeface="Times New Roman"/>
                        </a:rPr>
                        <a:t>სულ გურია</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effectLst/>
                          <a:latin typeface="Sylfaen"/>
                          <a:ea typeface="Times New Roman"/>
                          <a:cs typeface="Times New Roman"/>
                        </a:rPr>
                        <a:t>113,350</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2,1</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6,4</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12,8</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1,1</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32</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86483">
                <a:tc>
                  <a:txBody>
                    <a:bodyPr/>
                    <a:lstStyle/>
                    <a:p>
                      <a:pPr algn="l">
                        <a:lnSpc>
                          <a:spcPct val="107000"/>
                        </a:lnSpc>
                        <a:spcAft>
                          <a:spcPts val="0"/>
                        </a:spcAft>
                      </a:pPr>
                      <a:r>
                        <a:rPr lang="ka-GE" sz="1150">
                          <a:solidFill>
                            <a:srgbClr val="000000"/>
                          </a:solidFill>
                          <a:effectLst/>
                          <a:latin typeface="Sylfaen"/>
                          <a:ea typeface="Times New Roman"/>
                          <a:cs typeface="Times New Roman"/>
                        </a:rPr>
                        <a:t>სულ სამეგრელო - ზემო სვანეთი</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effectLst/>
                          <a:latin typeface="Sylfaen"/>
                          <a:ea typeface="Times New Roman"/>
                          <a:cs typeface="Times New Roman"/>
                        </a:rPr>
                        <a:t>330,761</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6,2</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18,6</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37,2</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3,1</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93</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86483">
                <a:tc>
                  <a:txBody>
                    <a:bodyPr/>
                    <a:lstStyle/>
                    <a:p>
                      <a:pPr algn="l">
                        <a:lnSpc>
                          <a:spcPct val="107000"/>
                        </a:lnSpc>
                        <a:spcAft>
                          <a:spcPts val="0"/>
                        </a:spcAft>
                      </a:pPr>
                      <a:r>
                        <a:rPr lang="ka-GE" sz="1150">
                          <a:solidFill>
                            <a:srgbClr val="000000"/>
                          </a:solidFill>
                          <a:effectLst/>
                          <a:latin typeface="Sylfaen"/>
                          <a:ea typeface="Times New Roman"/>
                          <a:cs typeface="Times New Roman"/>
                        </a:rPr>
                        <a:t>სულ სამცხე-ჯავახეთი</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effectLst/>
                          <a:latin typeface="Sylfaen"/>
                          <a:ea typeface="Times New Roman"/>
                          <a:cs typeface="Times New Roman"/>
                        </a:rPr>
                        <a:t>160,504</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3,0</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9,0</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18,0</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1,5</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45</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86483">
                <a:tc>
                  <a:txBody>
                    <a:bodyPr/>
                    <a:lstStyle/>
                    <a:p>
                      <a:pPr algn="l">
                        <a:lnSpc>
                          <a:spcPct val="107000"/>
                        </a:lnSpc>
                        <a:spcAft>
                          <a:spcPts val="0"/>
                        </a:spcAft>
                      </a:pPr>
                      <a:r>
                        <a:rPr lang="ka-GE" sz="1150">
                          <a:solidFill>
                            <a:srgbClr val="000000"/>
                          </a:solidFill>
                          <a:effectLst/>
                          <a:latin typeface="Sylfaen"/>
                          <a:ea typeface="Times New Roman"/>
                          <a:cs typeface="Times New Roman"/>
                        </a:rPr>
                        <a:t>სულ შიდა ქართლი</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effectLst/>
                          <a:latin typeface="Sylfaen"/>
                          <a:ea typeface="Times New Roman"/>
                          <a:cs typeface="Times New Roman"/>
                        </a:rPr>
                        <a:t>263,382</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4,9</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14,8</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29,6</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2,5</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74</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86483">
                <a:tc>
                  <a:txBody>
                    <a:bodyPr/>
                    <a:lstStyle/>
                    <a:p>
                      <a:pPr algn="l">
                        <a:lnSpc>
                          <a:spcPct val="107000"/>
                        </a:lnSpc>
                        <a:spcAft>
                          <a:spcPts val="0"/>
                        </a:spcAft>
                      </a:pPr>
                      <a:r>
                        <a:rPr lang="ka-GE" sz="1150">
                          <a:solidFill>
                            <a:srgbClr val="000000"/>
                          </a:solidFill>
                          <a:effectLst/>
                          <a:latin typeface="Sylfaen"/>
                          <a:ea typeface="Times New Roman"/>
                          <a:cs typeface="Times New Roman"/>
                        </a:rPr>
                        <a:t>სულ ქვემო ქართლი</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effectLst/>
                          <a:latin typeface="Sylfaen"/>
                          <a:ea typeface="Times New Roman"/>
                          <a:cs typeface="Times New Roman"/>
                        </a:rPr>
                        <a:t>423,986</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7,9</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23,8</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47,6</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4,0</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119</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75564">
                <a:tc>
                  <a:txBody>
                    <a:bodyPr/>
                    <a:lstStyle/>
                    <a:p>
                      <a:pPr algn="l">
                        <a:lnSpc>
                          <a:spcPct val="107000"/>
                        </a:lnSpc>
                        <a:spcAft>
                          <a:spcPts val="0"/>
                        </a:spcAft>
                      </a:pPr>
                      <a:r>
                        <a:rPr lang="ka-GE" sz="1150">
                          <a:solidFill>
                            <a:srgbClr val="000000"/>
                          </a:solidFill>
                          <a:effectLst/>
                          <a:latin typeface="Sylfaen"/>
                          <a:ea typeface="Times New Roman"/>
                          <a:cs typeface="Times New Roman"/>
                        </a:rPr>
                        <a:t>სულ კახეთი</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effectLst/>
                          <a:latin typeface="Sylfaen"/>
                          <a:ea typeface="Times New Roman"/>
                          <a:cs typeface="Times New Roman"/>
                        </a:rPr>
                        <a:t>318,583</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5,9</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17,8</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35,6</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3,0</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89</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317814">
                <a:tc>
                  <a:txBody>
                    <a:bodyPr/>
                    <a:lstStyle/>
                    <a:p>
                      <a:pPr algn="l">
                        <a:lnSpc>
                          <a:spcPct val="107000"/>
                        </a:lnSpc>
                        <a:spcAft>
                          <a:spcPts val="0"/>
                        </a:spcAft>
                      </a:pPr>
                      <a:r>
                        <a:rPr lang="ka-GE" sz="1150">
                          <a:solidFill>
                            <a:srgbClr val="000000"/>
                          </a:solidFill>
                          <a:effectLst/>
                          <a:latin typeface="Sylfaen"/>
                          <a:ea typeface="Times New Roman"/>
                          <a:cs typeface="Times New Roman"/>
                        </a:rPr>
                        <a:t>სულ მცხეთა-მთიანეთი</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effectLst/>
                          <a:latin typeface="Sylfaen"/>
                          <a:ea typeface="Times New Roman"/>
                          <a:cs typeface="Times New Roman"/>
                        </a:rPr>
                        <a:t>94,573</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1,7</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5,2</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10,4</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0,9</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ka-GE" sz="1150">
                          <a:solidFill>
                            <a:srgbClr val="000000"/>
                          </a:solidFill>
                          <a:effectLst/>
                          <a:latin typeface="Sylfaen"/>
                          <a:ea typeface="Times New Roman"/>
                          <a:cs typeface="Times New Roman"/>
                        </a:rPr>
                        <a:t>26</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365760">
                <a:tc>
                  <a:txBody>
                    <a:bodyPr/>
                    <a:lstStyle/>
                    <a:p>
                      <a:pPr algn="l">
                        <a:lnSpc>
                          <a:spcPct val="107000"/>
                        </a:lnSpc>
                        <a:spcAft>
                          <a:spcPts val="0"/>
                        </a:spcAft>
                      </a:pPr>
                      <a:r>
                        <a:rPr lang="ka-GE" sz="1150" b="1">
                          <a:solidFill>
                            <a:srgbClr val="FFFFFF"/>
                          </a:solidFill>
                          <a:effectLst/>
                          <a:latin typeface="Sylfaen"/>
                          <a:ea typeface="Times New Roman"/>
                          <a:cs typeface="Times New Roman"/>
                        </a:rPr>
                        <a:t>სულ საქართველოში </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r">
                        <a:lnSpc>
                          <a:spcPct val="107000"/>
                        </a:lnSpc>
                        <a:spcAft>
                          <a:spcPts val="0"/>
                        </a:spcAft>
                      </a:pPr>
                      <a:r>
                        <a:rPr lang="ka-GE" sz="1150" b="1">
                          <a:solidFill>
                            <a:srgbClr val="FFFFFF"/>
                          </a:solidFill>
                          <a:effectLst/>
                          <a:latin typeface="Sylfaen"/>
                          <a:ea typeface="Times New Roman"/>
                          <a:cs typeface="Times New Roman"/>
                        </a:rPr>
                        <a:t>3, 713, 804</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r">
                        <a:lnSpc>
                          <a:spcPct val="107000"/>
                        </a:lnSpc>
                        <a:spcAft>
                          <a:spcPts val="0"/>
                        </a:spcAft>
                      </a:pPr>
                      <a:r>
                        <a:rPr lang="ka-GE" sz="1150" b="1">
                          <a:solidFill>
                            <a:srgbClr val="FFFFFF"/>
                          </a:solidFill>
                          <a:effectLst/>
                          <a:latin typeface="Sylfaen"/>
                          <a:ea typeface="Times New Roman"/>
                          <a:cs typeface="Times New Roman"/>
                        </a:rPr>
                        <a:t>69</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r">
                        <a:lnSpc>
                          <a:spcPct val="107000"/>
                        </a:lnSpc>
                        <a:spcAft>
                          <a:spcPts val="0"/>
                        </a:spcAft>
                      </a:pPr>
                      <a:r>
                        <a:rPr lang="ka-GE" sz="1150" b="1">
                          <a:solidFill>
                            <a:srgbClr val="FFFFFF"/>
                          </a:solidFill>
                          <a:effectLst/>
                          <a:latin typeface="Sylfaen"/>
                          <a:ea typeface="Times New Roman"/>
                          <a:cs typeface="Times New Roman"/>
                        </a:rPr>
                        <a:t>208</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r">
                        <a:lnSpc>
                          <a:spcPct val="107000"/>
                        </a:lnSpc>
                        <a:spcAft>
                          <a:spcPts val="0"/>
                        </a:spcAft>
                      </a:pPr>
                      <a:r>
                        <a:rPr lang="ka-GE" sz="1150" b="1">
                          <a:solidFill>
                            <a:srgbClr val="FFFFFF"/>
                          </a:solidFill>
                          <a:effectLst/>
                          <a:latin typeface="Sylfaen"/>
                          <a:ea typeface="Times New Roman"/>
                          <a:cs typeface="Times New Roman"/>
                        </a:rPr>
                        <a:t>416</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r">
                        <a:lnSpc>
                          <a:spcPct val="107000"/>
                        </a:lnSpc>
                        <a:spcAft>
                          <a:spcPts val="0"/>
                        </a:spcAft>
                      </a:pPr>
                      <a:r>
                        <a:rPr lang="ka-GE" sz="1150" b="1">
                          <a:solidFill>
                            <a:srgbClr val="FFFFFF"/>
                          </a:solidFill>
                          <a:effectLst/>
                          <a:latin typeface="Sylfaen"/>
                          <a:ea typeface="Times New Roman"/>
                          <a:cs typeface="Times New Roman"/>
                        </a:rPr>
                        <a:t>35</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r">
                        <a:lnSpc>
                          <a:spcPct val="107000"/>
                        </a:lnSpc>
                        <a:spcAft>
                          <a:spcPts val="0"/>
                        </a:spcAft>
                      </a:pPr>
                      <a:r>
                        <a:rPr lang="ka-GE" sz="1150" b="1">
                          <a:solidFill>
                            <a:srgbClr val="FFFFFF"/>
                          </a:solidFill>
                          <a:effectLst/>
                          <a:latin typeface="Sylfaen"/>
                          <a:ea typeface="Times New Roman"/>
                          <a:cs typeface="Times New Roman"/>
                        </a:rPr>
                        <a:t>1,040</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172103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73A2B-4E22-C74A-B847-9508DDEE3640}"/>
              </a:ext>
            </a:extLst>
          </p:cNvPr>
          <p:cNvSpPr>
            <a:spLocks noGrp="1"/>
          </p:cNvSpPr>
          <p:nvPr>
            <p:ph type="title"/>
          </p:nvPr>
        </p:nvSpPr>
        <p:spPr/>
        <p:txBody>
          <a:bodyPr>
            <a:normAutofit fontScale="90000"/>
          </a:bodyPr>
          <a:lstStyle/>
          <a:p>
            <a:r>
              <a:rPr lang="en-GB" sz="3600" dirty="0" err="1"/>
              <a:t>ფსიქიკური</a:t>
            </a:r>
            <a:r>
              <a:rPr lang="en-GB" sz="3600" dirty="0"/>
              <a:t> </a:t>
            </a:r>
            <a:r>
              <a:rPr lang="en-GB" sz="3600" dirty="0" err="1"/>
              <a:t>ჯანმრთელობის</a:t>
            </a:r>
            <a:r>
              <a:rPr lang="en-GB" sz="3600" dirty="0"/>
              <a:t> </a:t>
            </a:r>
            <a:r>
              <a:rPr lang="en-GB" sz="3600" dirty="0" err="1"/>
              <a:t>კრიზისული</a:t>
            </a:r>
            <a:r>
              <a:rPr lang="en-GB" sz="3600" dirty="0"/>
              <a:t> </a:t>
            </a:r>
            <a:r>
              <a:rPr lang="en-GB" sz="3600" dirty="0" err="1"/>
              <a:t>ინტერვენციის</a:t>
            </a:r>
            <a:r>
              <a:rPr lang="en-GB" sz="3600" dirty="0"/>
              <a:t> </a:t>
            </a:r>
            <a:r>
              <a:rPr lang="en-GB" sz="3600" dirty="0" err="1"/>
              <a:t>სამსახური</a:t>
            </a:r>
            <a:r>
              <a:rPr lang="en-GB" sz="3600" dirty="0"/>
              <a:t> </a:t>
            </a:r>
            <a:r>
              <a:rPr lang="en-US" sz="3600" dirty="0" err="1"/>
              <a:t>მოზრდილთათვის</a:t>
            </a:r>
            <a:br>
              <a:rPr lang="en-US" dirty="0"/>
            </a:br>
            <a:endParaRPr lang="en-US" dirty="0"/>
          </a:p>
        </p:txBody>
      </p:sp>
      <p:sp>
        <p:nvSpPr>
          <p:cNvPr id="3" name="Content Placeholder 2">
            <a:extLst>
              <a:ext uri="{FF2B5EF4-FFF2-40B4-BE49-F238E27FC236}">
                <a16:creationId xmlns:a16="http://schemas.microsoft.com/office/drawing/2014/main" id="{6953AC68-1FB7-D943-AE10-A996FC2869AA}"/>
              </a:ext>
            </a:extLst>
          </p:cNvPr>
          <p:cNvSpPr>
            <a:spLocks noGrp="1"/>
          </p:cNvSpPr>
          <p:nvPr>
            <p:ph idx="1"/>
          </p:nvPr>
        </p:nvSpPr>
        <p:spPr/>
        <p:txBody>
          <a:bodyPr>
            <a:normAutofit lnSpcReduction="10000"/>
          </a:bodyPr>
          <a:lstStyle/>
          <a:p>
            <a:r>
              <a:rPr lang="en-GB" dirty="0" err="1"/>
              <a:t>კრიზისული</a:t>
            </a:r>
            <a:r>
              <a:rPr lang="en-GB" dirty="0"/>
              <a:t> </a:t>
            </a:r>
            <a:r>
              <a:rPr lang="en-GB" dirty="0" err="1"/>
              <a:t>ინტერვენციის</a:t>
            </a:r>
            <a:r>
              <a:rPr lang="en-GB" dirty="0"/>
              <a:t> </a:t>
            </a:r>
            <a:r>
              <a:rPr lang="en-GB" dirty="0" err="1"/>
              <a:t>სამსახური</a:t>
            </a:r>
            <a:r>
              <a:rPr lang="en-GB" dirty="0"/>
              <a:t> (</a:t>
            </a:r>
            <a:r>
              <a:rPr lang="en-GB" dirty="0" err="1"/>
              <a:t>კის</a:t>
            </a:r>
            <a:r>
              <a:rPr lang="en-GB" dirty="0"/>
              <a:t>) </a:t>
            </a:r>
            <a:r>
              <a:rPr lang="en-GB" dirty="0" err="1"/>
              <a:t>არის</a:t>
            </a:r>
            <a:r>
              <a:rPr lang="en-GB" dirty="0"/>
              <a:t> </a:t>
            </a:r>
            <a:r>
              <a:rPr lang="en-GB" dirty="0" err="1"/>
              <a:t>სპეციალიზებული</a:t>
            </a:r>
            <a:r>
              <a:rPr lang="en-GB" dirty="0"/>
              <a:t> </a:t>
            </a:r>
            <a:r>
              <a:rPr lang="en-GB" dirty="0" err="1"/>
              <a:t>სერვისი</a:t>
            </a:r>
            <a:r>
              <a:rPr lang="en-GB" dirty="0"/>
              <a:t>, </a:t>
            </a:r>
            <a:r>
              <a:rPr lang="en-GB" dirty="0" err="1"/>
              <a:t>სათემო</a:t>
            </a:r>
            <a:r>
              <a:rPr lang="en-GB" dirty="0"/>
              <a:t> </a:t>
            </a:r>
            <a:r>
              <a:rPr lang="en-GB" dirty="0" err="1"/>
              <a:t>ფსიქიკური</a:t>
            </a:r>
            <a:r>
              <a:rPr lang="en-GB" dirty="0"/>
              <a:t> </a:t>
            </a:r>
            <a:r>
              <a:rPr lang="en-GB" dirty="0" err="1"/>
              <a:t>ჯანდაცვის</a:t>
            </a:r>
            <a:r>
              <a:rPr lang="en-GB" dirty="0"/>
              <a:t> </a:t>
            </a:r>
            <a:r>
              <a:rPr lang="en-GB" dirty="0" err="1"/>
              <a:t>ქსელის</a:t>
            </a:r>
            <a:r>
              <a:rPr lang="en-GB" dirty="0"/>
              <a:t> </a:t>
            </a:r>
            <a:r>
              <a:rPr lang="en-GB" dirty="0" err="1"/>
              <a:t>მესამეულ</a:t>
            </a:r>
            <a:r>
              <a:rPr lang="ka-GE" dirty="0"/>
              <a:t>ი </a:t>
            </a:r>
            <a:r>
              <a:rPr lang="en-GB" dirty="0" err="1"/>
              <a:t>რგოლი</a:t>
            </a:r>
            <a:r>
              <a:rPr lang="en-GB" dirty="0"/>
              <a:t>, </a:t>
            </a:r>
            <a:r>
              <a:rPr lang="en-GB" dirty="0" err="1"/>
              <a:t>რომელიც</a:t>
            </a:r>
            <a:r>
              <a:rPr lang="en-GB" dirty="0"/>
              <a:t> </a:t>
            </a:r>
            <a:r>
              <a:rPr lang="en-GB" dirty="0" err="1"/>
              <a:t>მომსამსახურებას</a:t>
            </a:r>
            <a:r>
              <a:rPr lang="en-GB" dirty="0"/>
              <a:t> </a:t>
            </a:r>
            <a:r>
              <a:rPr lang="en-GB" dirty="0" err="1"/>
              <a:t>უწევს</a:t>
            </a:r>
            <a:r>
              <a:rPr lang="en-GB" dirty="0"/>
              <a:t> </a:t>
            </a:r>
            <a:r>
              <a:rPr lang="en-GB" dirty="0" err="1"/>
              <a:t>გარკვეულ</a:t>
            </a:r>
            <a:r>
              <a:rPr lang="en-GB" dirty="0"/>
              <a:t> </a:t>
            </a:r>
            <a:r>
              <a:rPr lang="en-GB" dirty="0" err="1"/>
              <a:t>გეოგრაფიულ</a:t>
            </a:r>
            <a:r>
              <a:rPr lang="en-GB" dirty="0"/>
              <a:t> </a:t>
            </a:r>
            <a:r>
              <a:rPr lang="en-GB" dirty="0" err="1"/>
              <a:t>არეალში</a:t>
            </a:r>
            <a:r>
              <a:rPr lang="en-GB" dirty="0"/>
              <a:t> </a:t>
            </a:r>
            <a:r>
              <a:rPr lang="en-GB" dirty="0" err="1"/>
              <a:t>მცხოვრებ</a:t>
            </a:r>
            <a:r>
              <a:rPr lang="en-GB" dirty="0"/>
              <a:t>, </a:t>
            </a:r>
            <a:r>
              <a:rPr lang="ka-GE" dirty="0"/>
              <a:t>საშუალოდ </a:t>
            </a:r>
            <a:r>
              <a:rPr lang="en-GB" dirty="0"/>
              <a:t>75 000-იან</a:t>
            </a:r>
            <a:r>
              <a:rPr lang="ka-GE" dirty="0"/>
              <a:t> (ან </a:t>
            </a:r>
            <a:r>
              <a:rPr lang="en-GB" dirty="0"/>
              <a:t>150 000-</a:t>
            </a:r>
            <a:r>
              <a:rPr lang="ka-GE" dirty="0"/>
              <a:t>იან) </a:t>
            </a:r>
            <a:r>
              <a:rPr lang="en-GB" dirty="0" err="1"/>
              <a:t>პოპულაციას</a:t>
            </a:r>
            <a:r>
              <a:rPr lang="en-GB" dirty="0"/>
              <a:t>, </a:t>
            </a:r>
            <a:r>
              <a:rPr lang="en-GB" dirty="0" err="1"/>
              <a:t>რათა</a:t>
            </a:r>
            <a:r>
              <a:rPr lang="en-GB" dirty="0"/>
              <a:t>  </a:t>
            </a:r>
            <a:r>
              <a:rPr lang="en-GB" dirty="0" err="1"/>
              <a:t>ფსიქიატრიული</a:t>
            </a:r>
            <a:r>
              <a:rPr lang="en-GB" dirty="0"/>
              <a:t> </a:t>
            </a:r>
            <a:r>
              <a:rPr lang="en-GB" dirty="0" err="1"/>
              <a:t>სტაციონირების</a:t>
            </a:r>
            <a:r>
              <a:rPr lang="en-GB" dirty="0"/>
              <a:t> </a:t>
            </a:r>
            <a:r>
              <a:rPr lang="en-GB" dirty="0" err="1"/>
              <a:t>ტვირთი</a:t>
            </a:r>
            <a:r>
              <a:rPr lang="en-GB" dirty="0"/>
              <a:t> </a:t>
            </a:r>
            <a:r>
              <a:rPr lang="en-GB" dirty="0" err="1"/>
              <a:t>შეამცირ</a:t>
            </a:r>
            <a:r>
              <a:rPr lang="ka-GE" dirty="0"/>
              <a:t>ოს</a:t>
            </a:r>
            <a:r>
              <a:rPr lang="en-GB" dirty="0"/>
              <a:t>.</a:t>
            </a:r>
          </a:p>
          <a:p>
            <a:r>
              <a:rPr lang="en-GB" dirty="0" err="1"/>
              <a:t>კრიზისული</a:t>
            </a:r>
            <a:r>
              <a:rPr lang="en-GB" dirty="0"/>
              <a:t> </a:t>
            </a:r>
            <a:r>
              <a:rPr lang="en-GB" dirty="0" err="1"/>
              <a:t>ინტერვენცია</a:t>
            </a:r>
            <a:r>
              <a:rPr lang="en-GB" dirty="0"/>
              <a:t> </a:t>
            </a:r>
            <a:r>
              <a:rPr lang="en-GB" dirty="0" err="1"/>
              <a:t>გულისხმობს</a:t>
            </a:r>
            <a:r>
              <a:rPr lang="en-GB" dirty="0"/>
              <a:t> </a:t>
            </a:r>
            <a:r>
              <a:rPr lang="en-GB" dirty="0" err="1"/>
              <a:t>მწვავე</a:t>
            </a:r>
            <a:r>
              <a:rPr lang="en-GB" dirty="0"/>
              <a:t> </a:t>
            </a:r>
            <a:r>
              <a:rPr lang="en-GB" dirty="0" err="1"/>
              <a:t>ფსიქოზური</a:t>
            </a:r>
            <a:r>
              <a:rPr lang="en-GB" dirty="0"/>
              <a:t> </a:t>
            </a:r>
            <a:r>
              <a:rPr lang="en-GB" dirty="0" err="1"/>
              <a:t>სიმპტომებით</a:t>
            </a:r>
            <a:r>
              <a:rPr lang="en-GB" dirty="0"/>
              <a:t> </a:t>
            </a:r>
            <a:r>
              <a:rPr lang="en-GB" dirty="0" err="1"/>
              <a:t>მიმდინარე</a:t>
            </a:r>
            <a:r>
              <a:rPr lang="en-GB" dirty="0"/>
              <a:t> </a:t>
            </a:r>
            <a:r>
              <a:rPr lang="en-GB" dirty="0" err="1"/>
              <a:t>მდგომარეობის</a:t>
            </a:r>
            <a:r>
              <a:rPr lang="en-GB" dirty="0"/>
              <a:t> </a:t>
            </a:r>
            <a:r>
              <a:rPr lang="en-GB" dirty="0" err="1"/>
              <a:t>კუპირებას</a:t>
            </a:r>
            <a:r>
              <a:rPr lang="en-GB" dirty="0"/>
              <a:t> </a:t>
            </a:r>
            <a:r>
              <a:rPr lang="en-GB" dirty="0" err="1"/>
              <a:t>ან</a:t>
            </a:r>
            <a:r>
              <a:rPr lang="en-GB" dirty="0"/>
              <a:t> </a:t>
            </a:r>
            <a:r>
              <a:rPr lang="en-GB" dirty="0" err="1"/>
              <a:t>ისეთი</a:t>
            </a:r>
            <a:r>
              <a:rPr lang="en-GB" dirty="0"/>
              <a:t> </a:t>
            </a:r>
            <a:r>
              <a:rPr lang="en-GB" dirty="0" err="1"/>
              <a:t>ქცევითი</a:t>
            </a:r>
            <a:r>
              <a:rPr lang="en-GB" dirty="0"/>
              <a:t> </a:t>
            </a:r>
            <a:r>
              <a:rPr lang="en-GB" dirty="0" err="1"/>
              <a:t>და</a:t>
            </a:r>
            <a:r>
              <a:rPr lang="en-GB" dirty="0"/>
              <a:t> </a:t>
            </a:r>
            <a:r>
              <a:rPr lang="en-GB" dirty="0" err="1"/>
              <a:t>აფექტური</a:t>
            </a:r>
            <a:r>
              <a:rPr lang="en-GB" dirty="0"/>
              <a:t> </a:t>
            </a:r>
            <a:r>
              <a:rPr lang="en-GB" dirty="0" err="1"/>
              <a:t>სიმპტომების</a:t>
            </a:r>
            <a:r>
              <a:rPr lang="en-GB" dirty="0"/>
              <a:t> </a:t>
            </a:r>
            <a:r>
              <a:rPr lang="en-GB" dirty="0" err="1"/>
              <a:t>მკურნალობას</a:t>
            </a:r>
            <a:r>
              <a:rPr lang="en-GB" dirty="0"/>
              <a:t>, </a:t>
            </a:r>
            <a:r>
              <a:rPr lang="en-GB" dirty="0" err="1"/>
              <a:t>რომელთა</a:t>
            </a:r>
            <a:r>
              <a:rPr lang="en-GB" dirty="0"/>
              <a:t> </a:t>
            </a:r>
            <a:r>
              <a:rPr lang="en-GB" dirty="0" err="1"/>
              <a:t>გამოც</a:t>
            </a:r>
            <a:r>
              <a:rPr lang="en-GB" dirty="0"/>
              <a:t>, </a:t>
            </a:r>
            <a:r>
              <a:rPr lang="en-GB" dirty="0" err="1"/>
              <a:t>შესაძლებელია</a:t>
            </a:r>
            <a:r>
              <a:rPr lang="en-GB" dirty="0"/>
              <a:t> </a:t>
            </a:r>
            <a:r>
              <a:rPr lang="en-GB" dirty="0" err="1"/>
              <a:t>საფრთხე</a:t>
            </a:r>
            <a:r>
              <a:rPr lang="en-GB" dirty="0"/>
              <a:t> </a:t>
            </a:r>
            <a:r>
              <a:rPr lang="en-GB" dirty="0" err="1"/>
              <a:t>შეექმნას</a:t>
            </a:r>
            <a:r>
              <a:rPr lang="en-GB" dirty="0"/>
              <a:t> </a:t>
            </a:r>
            <a:r>
              <a:rPr lang="en-GB" dirty="0" err="1"/>
              <a:t>ადამიანის</a:t>
            </a:r>
            <a:r>
              <a:rPr lang="en-GB" dirty="0"/>
              <a:t> </a:t>
            </a:r>
            <a:r>
              <a:rPr lang="en-GB" dirty="0" err="1"/>
              <a:t>ან</a:t>
            </a:r>
            <a:r>
              <a:rPr lang="en-GB" dirty="0"/>
              <a:t> </a:t>
            </a:r>
            <a:r>
              <a:rPr lang="en-GB" dirty="0" err="1"/>
              <a:t>მის</a:t>
            </a:r>
            <a:r>
              <a:rPr lang="en-GB" dirty="0"/>
              <a:t> </a:t>
            </a:r>
            <a:r>
              <a:rPr lang="en-GB" dirty="0" err="1"/>
              <a:t>გარშემომყოფთა</a:t>
            </a:r>
            <a:r>
              <a:rPr lang="en-GB" dirty="0"/>
              <a:t> </a:t>
            </a:r>
            <a:r>
              <a:rPr lang="en-GB" dirty="0" err="1"/>
              <a:t>სიცოცხლეს</a:t>
            </a:r>
            <a:r>
              <a:rPr lang="en-GB" dirty="0"/>
              <a:t> </a:t>
            </a:r>
            <a:r>
              <a:rPr lang="en-GB" dirty="0" err="1"/>
              <a:t>და</a:t>
            </a:r>
            <a:r>
              <a:rPr lang="en-GB" dirty="0"/>
              <a:t> </a:t>
            </a:r>
            <a:r>
              <a:rPr lang="en-GB" dirty="0" err="1"/>
              <a:t>ჯანმრთელობას</a:t>
            </a:r>
            <a:r>
              <a:rPr lang="en-GB" dirty="0"/>
              <a:t>.</a:t>
            </a:r>
            <a:endParaRPr lang="en-US" dirty="0"/>
          </a:p>
        </p:txBody>
      </p:sp>
    </p:spTree>
    <p:extLst>
      <p:ext uri="{BB962C8B-B14F-4D97-AF65-F5344CB8AC3E}">
        <p14:creationId xmlns:p14="http://schemas.microsoft.com/office/powerpoint/2010/main" val="2175271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35A5F-C2FF-2040-BBD6-734E4B249F49}"/>
              </a:ext>
            </a:extLst>
          </p:cNvPr>
          <p:cNvSpPr>
            <a:spLocks noGrp="1"/>
          </p:cNvSpPr>
          <p:nvPr>
            <p:ph type="title"/>
          </p:nvPr>
        </p:nvSpPr>
        <p:spPr/>
        <p:txBody>
          <a:bodyPr>
            <a:normAutofit fontScale="90000"/>
          </a:bodyPr>
          <a:lstStyle/>
          <a:p>
            <a:r>
              <a:rPr lang="en-GB" sz="4000" dirty="0" err="1"/>
              <a:t>სათემო</a:t>
            </a:r>
            <a:r>
              <a:rPr lang="en-GB" sz="4000" dirty="0"/>
              <a:t> </a:t>
            </a:r>
            <a:r>
              <a:rPr lang="en-GB" sz="4000" dirty="0" err="1"/>
              <a:t>ფსიქიკური</a:t>
            </a:r>
            <a:r>
              <a:rPr lang="en-GB" sz="4000" dirty="0"/>
              <a:t> </a:t>
            </a:r>
            <a:r>
              <a:rPr lang="en-GB" sz="4000" dirty="0" err="1"/>
              <a:t>ჯანმრთელობის</a:t>
            </a:r>
            <a:r>
              <a:rPr lang="en-GB" sz="4000" dirty="0"/>
              <a:t> </a:t>
            </a:r>
            <a:r>
              <a:rPr lang="en-GB" sz="4000" dirty="0" err="1"/>
              <a:t>ამბულატორიული</a:t>
            </a:r>
            <a:r>
              <a:rPr lang="en-GB" sz="4000" dirty="0"/>
              <a:t> </a:t>
            </a:r>
            <a:r>
              <a:rPr lang="en-GB" sz="4000" dirty="0" err="1"/>
              <a:t>მომსახურებ</a:t>
            </a:r>
            <a:r>
              <a:rPr lang="ka-GE" dirty="0"/>
              <a:t>ა</a:t>
            </a:r>
            <a:br>
              <a:rPr lang="en-US" dirty="0"/>
            </a:br>
            <a:endParaRPr lang="en-US" dirty="0"/>
          </a:p>
        </p:txBody>
      </p:sp>
      <p:sp>
        <p:nvSpPr>
          <p:cNvPr id="3" name="Content Placeholder 2">
            <a:extLst>
              <a:ext uri="{FF2B5EF4-FFF2-40B4-BE49-F238E27FC236}">
                <a16:creationId xmlns:a16="http://schemas.microsoft.com/office/drawing/2014/main" id="{02CAA47A-0B62-E64D-A5C7-AD10784E51CC}"/>
              </a:ext>
            </a:extLst>
          </p:cNvPr>
          <p:cNvSpPr>
            <a:spLocks noGrp="1"/>
          </p:cNvSpPr>
          <p:nvPr>
            <p:ph idx="1"/>
          </p:nvPr>
        </p:nvSpPr>
        <p:spPr/>
        <p:txBody>
          <a:bodyPr>
            <a:normAutofit fontScale="92500"/>
          </a:bodyPr>
          <a:lstStyle/>
          <a:p>
            <a:r>
              <a:rPr lang="ka-GE" dirty="0"/>
              <a:t>სათემო ფსიქიატრიული ამბულატორიიული სამსახური არის ჯანდაცვის მომსახურების მეორადი სპეციალიზირებული რგოლი და ფსიქიკური ჯანდაცვის  ბაზისური/ფუნდამენტური სამსახური, რომელიც მომსახურებას უწევს ფსიქიკური აშლილობის მქონე პირებს მათი ფაქტიური  საცხოვრებელი არეალის მიხედვით,   ამბულატორიაში მომსახურება ხორციელდება ბიო-ფსიქო-სოციალური მოდელისა და მულტიდისციპლინური მიდგომის პრინციპებით. </a:t>
            </a:r>
            <a:endParaRPr lang="en-US" dirty="0"/>
          </a:p>
          <a:p>
            <a:endParaRPr lang="ka-GE" dirty="0"/>
          </a:p>
          <a:p>
            <a:r>
              <a:rPr lang="ka-GE" dirty="0"/>
              <a:t>დღეისთვის საქართველოში ფუნქციონირებს 14 სათემო ამბულატორია, რომელიც 25 ლოკაციაში აწვდის მომსახურებას</a:t>
            </a:r>
            <a:endParaRPr lang="en-US" dirty="0"/>
          </a:p>
        </p:txBody>
      </p:sp>
    </p:spTree>
    <p:extLst>
      <p:ext uri="{BB962C8B-B14F-4D97-AF65-F5344CB8AC3E}">
        <p14:creationId xmlns:p14="http://schemas.microsoft.com/office/powerpoint/2010/main" val="14496673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7779-5B5E-4748-A295-78E66F4300D7}"/>
              </a:ext>
            </a:extLst>
          </p:cNvPr>
          <p:cNvSpPr>
            <a:spLocks noGrp="1"/>
          </p:cNvSpPr>
          <p:nvPr>
            <p:ph type="title"/>
          </p:nvPr>
        </p:nvSpPr>
        <p:spPr/>
        <p:txBody>
          <a:bodyPr>
            <a:normAutofit/>
          </a:bodyPr>
          <a:lstStyle/>
          <a:p>
            <a:r>
              <a:rPr lang="en-GB" dirty="0" err="1"/>
              <a:t>კრიზისული</a:t>
            </a:r>
            <a:r>
              <a:rPr lang="en-GB" dirty="0"/>
              <a:t> </a:t>
            </a:r>
            <a:r>
              <a:rPr lang="en-GB" dirty="0" err="1"/>
              <a:t>ინტერვენციის</a:t>
            </a:r>
            <a:r>
              <a:rPr lang="en-GB" dirty="0"/>
              <a:t> </a:t>
            </a:r>
            <a:r>
              <a:rPr lang="en-GB" dirty="0" err="1"/>
              <a:t>სამსახური</a:t>
            </a:r>
            <a:r>
              <a:rPr lang="ka-GE" dirty="0"/>
              <a:t> </a:t>
            </a:r>
            <a:r>
              <a:rPr lang="en-GB" dirty="0"/>
              <a:t>(</a:t>
            </a:r>
            <a:r>
              <a:rPr lang="ka-GE" dirty="0"/>
              <a:t>გაგრძ.</a:t>
            </a:r>
            <a:r>
              <a:rPr lang="en-GB" dirty="0"/>
              <a:t>)</a:t>
            </a:r>
            <a:endParaRPr lang="en-US" dirty="0"/>
          </a:p>
        </p:txBody>
      </p:sp>
      <p:sp>
        <p:nvSpPr>
          <p:cNvPr id="3" name="Content Placeholder 2">
            <a:extLst>
              <a:ext uri="{FF2B5EF4-FFF2-40B4-BE49-F238E27FC236}">
                <a16:creationId xmlns:a16="http://schemas.microsoft.com/office/drawing/2014/main" id="{AAF670E9-7066-1E47-B5FA-528F193169D7}"/>
              </a:ext>
            </a:extLst>
          </p:cNvPr>
          <p:cNvSpPr>
            <a:spLocks noGrp="1"/>
          </p:cNvSpPr>
          <p:nvPr>
            <p:ph idx="1"/>
          </p:nvPr>
        </p:nvSpPr>
        <p:spPr/>
        <p:txBody>
          <a:bodyPr/>
          <a:lstStyle/>
          <a:p>
            <a:r>
              <a:rPr lang="en-GB" dirty="0" err="1"/>
              <a:t>მოცვის</a:t>
            </a:r>
            <a:r>
              <a:rPr lang="en-GB" dirty="0"/>
              <a:t> </a:t>
            </a:r>
            <a:r>
              <a:rPr lang="en-GB" dirty="0" err="1"/>
              <a:t>არეალში</a:t>
            </a:r>
            <a:r>
              <a:rPr lang="en-GB" dirty="0"/>
              <a:t>, </a:t>
            </a:r>
            <a:r>
              <a:rPr lang="en-GB" dirty="0" err="1"/>
              <a:t>სერვისი</a:t>
            </a:r>
            <a:r>
              <a:rPr lang="en-GB" dirty="0"/>
              <a:t> </a:t>
            </a:r>
            <a:r>
              <a:rPr lang="en-GB" dirty="0" err="1"/>
              <a:t>რეაგირებს</a:t>
            </a:r>
            <a:r>
              <a:rPr lang="en-GB" dirty="0"/>
              <a:t> </a:t>
            </a:r>
            <a:r>
              <a:rPr lang="en-GB" dirty="0" err="1"/>
              <a:t>მწვავე</a:t>
            </a:r>
            <a:r>
              <a:rPr lang="en-GB" dirty="0"/>
              <a:t> </a:t>
            </a:r>
            <a:r>
              <a:rPr lang="en-GB" dirty="0" err="1"/>
              <a:t>რეფერალზე</a:t>
            </a:r>
            <a:r>
              <a:rPr lang="en-GB" dirty="0"/>
              <a:t>, </a:t>
            </a:r>
            <a:r>
              <a:rPr lang="en-GB" dirty="0" err="1"/>
              <a:t>ასრულებს</a:t>
            </a:r>
            <a:r>
              <a:rPr lang="en-GB" dirty="0"/>
              <a:t> </a:t>
            </a:r>
            <a:r>
              <a:rPr lang="en-GB" dirty="0" err="1"/>
              <a:t>რა</a:t>
            </a:r>
            <a:r>
              <a:rPr lang="en-GB" dirty="0"/>
              <a:t> ‘</a:t>
            </a:r>
            <a:r>
              <a:rPr lang="en-GB" dirty="0" err="1"/>
              <a:t>კარისკაცის</a:t>
            </a:r>
            <a:r>
              <a:rPr lang="en-GB" dirty="0"/>
              <a:t>’ </a:t>
            </a:r>
            <a:r>
              <a:rPr lang="en-GB" dirty="0" err="1"/>
              <a:t>ფუნქციას</a:t>
            </a:r>
            <a:r>
              <a:rPr lang="en-GB" dirty="0"/>
              <a:t>, </a:t>
            </a:r>
            <a:r>
              <a:rPr lang="en-GB" dirty="0" err="1"/>
              <a:t>ნაწილ</a:t>
            </a:r>
            <a:r>
              <a:rPr lang="en-GB" dirty="0"/>
              <a:t> </a:t>
            </a:r>
            <a:r>
              <a:rPr lang="en-GB" dirty="0" err="1"/>
              <a:t>პაციენტებს</a:t>
            </a:r>
            <a:r>
              <a:rPr lang="en-GB" dirty="0"/>
              <a:t> ‘</a:t>
            </a:r>
            <a:r>
              <a:rPr lang="en-GB" dirty="0" err="1"/>
              <a:t>იტოვებს</a:t>
            </a:r>
            <a:r>
              <a:rPr lang="en-GB" dirty="0"/>
              <a:t>’ </a:t>
            </a:r>
            <a:r>
              <a:rPr lang="en-GB" dirty="0" err="1"/>
              <a:t>სტაციონარგარეთა</a:t>
            </a:r>
            <a:r>
              <a:rPr lang="en-GB" dirty="0"/>
              <a:t> </a:t>
            </a:r>
            <a:r>
              <a:rPr lang="en-GB" dirty="0" err="1"/>
              <a:t>სერვისში</a:t>
            </a:r>
            <a:r>
              <a:rPr lang="en-GB" dirty="0"/>
              <a:t> </a:t>
            </a:r>
            <a:r>
              <a:rPr lang="en-GB" dirty="0" err="1"/>
              <a:t>და</a:t>
            </a:r>
            <a:r>
              <a:rPr lang="en-GB" dirty="0"/>
              <a:t> </a:t>
            </a:r>
            <a:r>
              <a:rPr lang="en-GB" dirty="0" err="1"/>
              <a:t>ნაწილს</a:t>
            </a:r>
            <a:r>
              <a:rPr lang="en-GB" dirty="0"/>
              <a:t> ‘</a:t>
            </a:r>
            <a:r>
              <a:rPr lang="en-GB" dirty="0" err="1"/>
              <a:t>ატარებს</a:t>
            </a:r>
            <a:r>
              <a:rPr lang="en-GB" dirty="0"/>
              <a:t>’ </a:t>
            </a:r>
            <a:r>
              <a:rPr lang="en-GB" dirty="0" err="1"/>
              <a:t>სტაციონარში</a:t>
            </a:r>
            <a:r>
              <a:rPr lang="en-GB" dirty="0"/>
              <a:t> </a:t>
            </a:r>
            <a:r>
              <a:rPr lang="en-GB" dirty="0" err="1"/>
              <a:t>და</a:t>
            </a:r>
            <a:r>
              <a:rPr lang="en-GB" dirty="0"/>
              <a:t> </a:t>
            </a:r>
            <a:r>
              <a:rPr lang="en-GB" dirty="0" err="1"/>
              <a:t>საცხოვრებელ</a:t>
            </a:r>
            <a:r>
              <a:rPr lang="en-GB" dirty="0"/>
              <a:t> </a:t>
            </a:r>
            <a:r>
              <a:rPr lang="en-GB" dirty="0" err="1"/>
              <a:t>ადგილზე</a:t>
            </a:r>
            <a:r>
              <a:rPr lang="en-GB" dirty="0"/>
              <a:t> </a:t>
            </a:r>
            <a:r>
              <a:rPr lang="en-GB" dirty="0" err="1"/>
              <a:t>აწოდებს</a:t>
            </a:r>
            <a:r>
              <a:rPr lang="en-GB" dirty="0"/>
              <a:t> </a:t>
            </a:r>
            <a:r>
              <a:rPr lang="en-GB" dirty="0" err="1"/>
              <a:t>მომსახურებას</a:t>
            </a:r>
            <a:r>
              <a:rPr lang="en-GB" dirty="0"/>
              <a:t> (</a:t>
            </a:r>
            <a:r>
              <a:rPr lang="en-GB" dirty="0" err="1"/>
              <a:t>იხ</a:t>
            </a:r>
            <a:r>
              <a:rPr lang="en-GB" dirty="0"/>
              <a:t>. </a:t>
            </a:r>
            <a:r>
              <a:rPr lang="en-GB" dirty="0" err="1"/>
              <a:t>ჩართვის</a:t>
            </a:r>
            <a:r>
              <a:rPr lang="en-GB" dirty="0"/>
              <a:t> </a:t>
            </a:r>
            <a:r>
              <a:rPr lang="en-GB" dirty="0" err="1"/>
              <a:t>კრიტერიუმები</a:t>
            </a:r>
            <a:r>
              <a:rPr lang="en-GB" dirty="0"/>
              <a:t>). </a:t>
            </a:r>
            <a:endParaRPr lang="ka-GE" dirty="0"/>
          </a:p>
          <a:p>
            <a:r>
              <a:rPr lang="en-GB" dirty="0" err="1"/>
              <a:t>ასევე</a:t>
            </a:r>
            <a:r>
              <a:rPr lang="en-GB" dirty="0"/>
              <a:t>, </a:t>
            </a:r>
            <a:r>
              <a:rPr lang="en-GB" dirty="0" err="1"/>
              <a:t>შესაძლბელია</a:t>
            </a:r>
            <a:r>
              <a:rPr lang="en-GB" dirty="0"/>
              <a:t> </a:t>
            </a:r>
            <a:r>
              <a:rPr lang="en-GB" dirty="0" err="1"/>
              <a:t>მომსახურება</a:t>
            </a:r>
            <a:r>
              <a:rPr lang="en-GB" dirty="0"/>
              <a:t> </a:t>
            </a:r>
            <a:r>
              <a:rPr lang="en-GB" dirty="0" err="1"/>
              <a:t>მოცვის</a:t>
            </a:r>
            <a:r>
              <a:rPr lang="en-GB" dirty="0"/>
              <a:t> </a:t>
            </a:r>
            <a:r>
              <a:rPr lang="en-GB" dirty="0" err="1"/>
              <a:t>არეალში</a:t>
            </a:r>
            <a:r>
              <a:rPr lang="en-GB" dirty="0"/>
              <a:t> </a:t>
            </a:r>
            <a:r>
              <a:rPr lang="en-GB" dirty="0" err="1"/>
              <a:t>არსებული</a:t>
            </a:r>
            <a:r>
              <a:rPr lang="en-GB" dirty="0"/>
              <a:t> ‘</a:t>
            </a:r>
            <a:r>
              <a:rPr lang="en-GB" dirty="0" err="1"/>
              <a:t>კრიზისული</a:t>
            </a:r>
            <a:r>
              <a:rPr lang="en-GB" dirty="0"/>
              <a:t> </a:t>
            </a:r>
            <a:r>
              <a:rPr lang="en-GB" dirty="0" err="1"/>
              <a:t>სახლის</a:t>
            </a:r>
            <a:r>
              <a:rPr lang="en-GB" dirty="0"/>
              <a:t>’ </a:t>
            </a:r>
            <a:r>
              <a:rPr lang="en-GB" dirty="0" err="1"/>
              <a:t>გარემოშიც</a:t>
            </a:r>
            <a:r>
              <a:rPr lang="en-GB" dirty="0"/>
              <a:t>, </a:t>
            </a:r>
            <a:r>
              <a:rPr lang="en-GB" dirty="0" err="1"/>
              <a:t>ასეთის</a:t>
            </a:r>
            <a:r>
              <a:rPr lang="en-GB" dirty="0"/>
              <a:t> </a:t>
            </a:r>
            <a:r>
              <a:rPr lang="en-GB" dirty="0" err="1"/>
              <a:t>არსებობის</a:t>
            </a:r>
            <a:r>
              <a:rPr lang="en-GB" dirty="0"/>
              <a:t> </a:t>
            </a:r>
            <a:r>
              <a:rPr lang="en-GB" dirty="0" err="1"/>
              <a:t>შემთხვევაში</a:t>
            </a:r>
            <a:r>
              <a:rPr lang="en-GB" dirty="0"/>
              <a:t>.</a:t>
            </a:r>
            <a:endParaRPr lang="en-US" dirty="0"/>
          </a:p>
          <a:p>
            <a:endParaRPr lang="en-US" dirty="0"/>
          </a:p>
        </p:txBody>
      </p:sp>
    </p:spTree>
    <p:extLst>
      <p:ext uri="{BB962C8B-B14F-4D97-AF65-F5344CB8AC3E}">
        <p14:creationId xmlns:p14="http://schemas.microsoft.com/office/powerpoint/2010/main" val="1299616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326354"/>
            <a:ext cx="7848600" cy="457200"/>
          </a:xfrm>
        </p:spPr>
        <p:txBody>
          <a:bodyPr>
            <a:noAutofit/>
          </a:bodyPr>
          <a:lstStyle/>
          <a:p>
            <a:r>
              <a:rPr lang="ka-GE" sz="1400" b="1" dirty="0">
                <a:solidFill>
                  <a:schemeClr val="accent6"/>
                </a:solidFill>
              </a:rPr>
              <a:t> </a:t>
            </a:r>
            <a:r>
              <a:rPr lang="en-GB" sz="1600" b="1" dirty="0" err="1">
                <a:solidFill>
                  <a:srgbClr val="2F5496"/>
                </a:solidFill>
              </a:rPr>
              <a:t>რეკომენდებული</a:t>
            </a:r>
            <a:r>
              <a:rPr lang="en-GB" sz="1600" b="1" dirty="0">
                <a:solidFill>
                  <a:srgbClr val="2F5496"/>
                </a:solidFill>
              </a:rPr>
              <a:t> </a:t>
            </a:r>
            <a:r>
              <a:rPr lang="en-GB" sz="1600" b="1" dirty="0" err="1">
                <a:solidFill>
                  <a:srgbClr val="2F5496"/>
                </a:solidFill>
              </a:rPr>
              <a:t>კრიზისული</a:t>
            </a:r>
            <a:r>
              <a:rPr lang="en-GB" sz="1600" b="1" dirty="0">
                <a:solidFill>
                  <a:srgbClr val="2F5496"/>
                </a:solidFill>
              </a:rPr>
              <a:t> </a:t>
            </a:r>
            <a:r>
              <a:rPr lang="en-GB" sz="1600" b="1" dirty="0" err="1">
                <a:solidFill>
                  <a:srgbClr val="2F5496"/>
                </a:solidFill>
              </a:rPr>
              <a:t>ინტერვენციის</a:t>
            </a:r>
            <a:r>
              <a:rPr lang="en-GB" sz="1600" b="1" dirty="0">
                <a:solidFill>
                  <a:srgbClr val="2F5496"/>
                </a:solidFill>
              </a:rPr>
              <a:t> </a:t>
            </a:r>
            <a:r>
              <a:rPr lang="en-GB" sz="1600" b="1" dirty="0" err="1">
                <a:solidFill>
                  <a:srgbClr val="2F5496"/>
                </a:solidFill>
              </a:rPr>
              <a:t>გუნდების</a:t>
            </a:r>
            <a:r>
              <a:rPr lang="en-GB" sz="1600" b="1" dirty="0">
                <a:solidFill>
                  <a:srgbClr val="2F5496"/>
                </a:solidFill>
              </a:rPr>
              <a:t> </a:t>
            </a:r>
            <a:r>
              <a:rPr lang="en-GB" sz="1600" b="1" dirty="0" err="1">
                <a:solidFill>
                  <a:srgbClr val="2F5496"/>
                </a:solidFill>
              </a:rPr>
              <a:t>რაოდენობა</a:t>
            </a:r>
            <a:r>
              <a:rPr lang="en-GB" sz="1600" b="1" dirty="0">
                <a:solidFill>
                  <a:srgbClr val="2F5496"/>
                </a:solidFill>
              </a:rPr>
              <a:t> </a:t>
            </a:r>
            <a:r>
              <a:rPr lang="en-GB" sz="1600" b="1" dirty="0" err="1">
                <a:solidFill>
                  <a:srgbClr val="2F5496"/>
                </a:solidFill>
              </a:rPr>
              <a:t>და</a:t>
            </a:r>
            <a:r>
              <a:rPr lang="en-GB" sz="1600" b="1" dirty="0">
                <a:solidFill>
                  <a:srgbClr val="2F5496"/>
                </a:solidFill>
              </a:rPr>
              <a:t> </a:t>
            </a:r>
            <a:r>
              <a:rPr lang="en-GB" sz="1600" b="1" dirty="0" err="1">
                <a:solidFill>
                  <a:srgbClr val="2F5496"/>
                </a:solidFill>
              </a:rPr>
              <a:t>ლოკაცია</a:t>
            </a:r>
            <a:endParaRPr lang="ru-RU" sz="1600" b="1" dirty="0">
              <a:solidFill>
                <a:srgbClr val="2F5496"/>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999678243"/>
              </p:ext>
            </p:extLst>
          </p:nvPr>
        </p:nvGraphicFramePr>
        <p:xfrm>
          <a:off x="1383633" y="1219201"/>
          <a:ext cx="9107903" cy="4640178"/>
        </p:xfrm>
        <a:graphic>
          <a:graphicData uri="http://schemas.openxmlformats.org/drawingml/2006/table">
            <a:tbl>
              <a:tblPr firstRow="1" firstCol="1" bandRow="1"/>
              <a:tblGrid>
                <a:gridCol w="1566748">
                  <a:extLst>
                    <a:ext uri="{9D8B030D-6E8A-4147-A177-3AD203B41FA5}">
                      <a16:colId xmlns:a16="http://schemas.microsoft.com/office/drawing/2014/main" val="20000"/>
                    </a:ext>
                  </a:extLst>
                </a:gridCol>
                <a:gridCol w="1245847">
                  <a:extLst>
                    <a:ext uri="{9D8B030D-6E8A-4147-A177-3AD203B41FA5}">
                      <a16:colId xmlns:a16="http://schemas.microsoft.com/office/drawing/2014/main" val="20001"/>
                    </a:ext>
                  </a:extLst>
                </a:gridCol>
                <a:gridCol w="3319459">
                  <a:extLst>
                    <a:ext uri="{9D8B030D-6E8A-4147-A177-3AD203B41FA5}">
                      <a16:colId xmlns:a16="http://schemas.microsoft.com/office/drawing/2014/main" val="20002"/>
                    </a:ext>
                  </a:extLst>
                </a:gridCol>
                <a:gridCol w="2975849">
                  <a:extLst>
                    <a:ext uri="{9D8B030D-6E8A-4147-A177-3AD203B41FA5}">
                      <a16:colId xmlns:a16="http://schemas.microsoft.com/office/drawing/2014/main" val="20003"/>
                    </a:ext>
                  </a:extLst>
                </a:gridCol>
              </a:tblGrid>
              <a:tr h="1093953">
                <a:tc>
                  <a:txBody>
                    <a:bodyPr/>
                    <a:lstStyle/>
                    <a:p>
                      <a:pPr>
                        <a:lnSpc>
                          <a:spcPct val="107000"/>
                        </a:lnSpc>
                        <a:spcAft>
                          <a:spcPts val="0"/>
                        </a:spcAft>
                      </a:pPr>
                      <a:r>
                        <a:rPr lang="ka-GE" sz="1400" b="1">
                          <a:solidFill>
                            <a:srgbClr val="FFFFFF"/>
                          </a:solidFill>
                          <a:effectLst/>
                          <a:latin typeface="Sylfaen"/>
                          <a:ea typeface="Times New Roman"/>
                          <a:cs typeface="Times New Roman"/>
                        </a:rPr>
                        <a:t>ქალაქი/რაიონი</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F3864"/>
                    </a:solidFill>
                  </a:tcPr>
                </a:tc>
                <a:tc>
                  <a:txBody>
                    <a:bodyPr/>
                    <a:lstStyle/>
                    <a:p>
                      <a:pPr>
                        <a:lnSpc>
                          <a:spcPct val="107000"/>
                        </a:lnSpc>
                        <a:spcAft>
                          <a:spcPts val="0"/>
                        </a:spcAft>
                      </a:pPr>
                      <a:r>
                        <a:rPr lang="ka-GE" sz="1400" b="1">
                          <a:solidFill>
                            <a:srgbClr val="FFFFFF"/>
                          </a:solidFill>
                          <a:effectLst/>
                          <a:latin typeface="Sylfaen"/>
                          <a:ea typeface="Times New Roman"/>
                          <a:cs typeface="Times New Roman"/>
                        </a:rPr>
                        <a:t>მოსახლეობა</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F3864"/>
                    </a:solidFill>
                  </a:tcPr>
                </a:tc>
                <a:tc>
                  <a:txBody>
                    <a:bodyPr/>
                    <a:lstStyle/>
                    <a:p>
                      <a:pPr>
                        <a:lnSpc>
                          <a:spcPct val="107000"/>
                        </a:lnSpc>
                        <a:spcAft>
                          <a:spcPts val="0"/>
                        </a:spcAft>
                      </a:pPr>
                      <a:r>
                        <a:rPr lang="ka-GE" sz="1400" b="1">
                          <a:solidFill>
                            <a:srgbClr val="FFFFFF"/>
                          </a:solidFill>
                          <a:effectLst/>
                          <a:latin typeface="Sylfaen"/>
                          <a:ea typeface="Times New Roman"/>
                          <a:cs typeface="Times New Roman"/>
                        </a:rPr>
                        <a:t>კრიზისული ინტერვენციის გუნდების (150 ათასიანი პოპულაციაზე 15- კაციანი გუნდი) აუცილებელი რაოდენობა</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F3864"/>
                    </a:solidFill>
                  </a:tcPr>
                </a:tc>
                <a:tc>
                  <a:txBody>
                    <a:bodyPr/>
                    <a:lstStyle/>
                    <a:p>
                      <a:pPr>
                        <a:lnSpc>
                          <a:spcPct val="107000"/>
                        </a:lnSpc>
                        <a:spcAft>
                          <a:spcPts val="0"/>
                        </a:spcAft>
                      </a:pPr>
                      <a:r>
                        <a:rPr lang="ka-GE" sz="1400" b="1">
                          <a:solidFill>
                            <a:srgbClr val="FFFFFF"/>
                          </a:solidFill>
                          <a:effectLst/>
                          <a:latin typeface="Sylfaen"/>
                          <a:ea typeface="Times New Roman"/>
                          <a:cs typeface="Times New Roman"/>
                        </a:rPr>
                        <a:t>გუნდების (75 ათასიანი პოპულაციაზე 7- კაციანი გუნდი) აუცილებელი რაოდენობა</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10000"/>
                  </a:ext>
                </a:extLst>
              </a:tr>
              <a:tr h="709245">
                <a:tc>
                  <a:txBody>
                    <a:bodyPr/>
                    <a:lstStyle/>
                    <a:p>
                      <a:pPr>
                        <a:lnSpc>
                          <a:spcPct val="107000"/>
                        </a:lnSpc>
                        <a:spcAft>
                          <a:spcPts val="0"/>
                        </a:spcAft>
                      </a:pPr>
                      <a:r>
                        <a:rPr lang="ka-GE" sz="1400">
                          <a:solidFill>
                            <a:srgbClr val="000000"/>
                          </a:solidFill>
                          <a:effectLst/>
                          <a:latin typeface="Sylfaen"/>
                          <a:ea typeface="Times New Roman"/>
                          <a:cs typeface="Times New Roman"/>
                        </a:rPr>
                        <a:t>თბილისი</a:t>
                      </a:r>
                      <a:endParaRPr lang="ru-RU"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400">
                          <a:solidFill>
                            <a:srgbClr val="000000"/>
                          </a:solidFill>
                          <a:effectLst/>
                          <a:latin typeface="Sylfaen"/>
                          <a:ea typeface="Times New Roman"/>
                          <a:cs typeface="Times New Roman"/>
                        </a:rPr>
                        <a:t>1,108,717</a:t>
                      </a:r>
                      <a:endParaRPr lang="ru-RU"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400">
                          <a:solidFill>
                            <a:srgbClr val="000000"/>
                          </a:solidFill>
                          <a:effectLst/>
                          <a:latin typeface="Sylfaen"/>
                          <a:ea typeface="Times New Roman"/>
                          <a:cs typeface="Times New Roman"/>
                        </a:rPr>
                        <a:t>7</a:t>
                      </a:r>
                      <a:endParaRPr lang="ru-RU"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400">
                          <a:solidFill>
                            <a:srgbClr val="000000"/>
                          </a:solidFill>
                          <a:effectLst/>
                          <a:latin typeface="Sylfaen"/>
                          <a:ea typeface="Times New Roman"/>
                          <a:cs typeface="Times New Roman"/>
                        </a:rPr>
                        <a:t>15</a:t>
                      </a:r>
                      <a:endParaRPr lang="ru-RU"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09245">
                <a:tc>
                  <a:txBody>
                    <a:bodyPr/>
                    <a:lstStyle/>
                    <a:p>
                      <a:pPr>
                        <a:lnSpc>
                          <a:spcPct val="107000"/>
                        </a:lnSpc>
                        <a:spcAft>
                          <a:spcPts val="0"/>
                        </a:spcAft>
                      </a:pPr>
                      <a:r>
                        <a:rPr lang="ka-GE" sz="1400">
                          <a:solidFill>
                            <a:srgbClr val="000000"/>
                          </a:solidFill>
                          <a:effectLst/>
                          <a:latin typeface="Sylfaen"/>
                          <a:ea typeface="Times New Roman"/>
                          <a:cs typeface="Times New Roman"/>
                        </a:rPr>
                        <a:t>ქუთაისი</a:t>
                      </a:r>
                      <a:endParaRPr lang="ru-RU"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400">
                          <a:solidFill>
                            <a:srgbClr val="000000"/>
                          </a:solidFill>
                          <a:effectLst/>
                          <a:latin typeface="Sylfaen"/>
                          <a:ea typeface="Times New Roman"/>
                          <a:cs typeface="Times New Roman"/>
                        </a:rPr>
                        <a:t>147,635</a:t>
                      </a:r>
                      <a:endParaRPr lang="ru-RU"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400">
                          <a:solidFill>
                            <a:srgbClr val="000000"/>
                          </a:solidFill>
                          <a:effectLst/>
                          <a:latin typeface="Sylfaen"/>
                          <a:ea typeface="Times New Roman"/>
                          <a:cs typeface="Times New Roman"/>
                        </a:rPr>
                        <a:t>1</a:t>
                      </a:r>
                      <a:endParaRPr lang="ru-RU"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400">
                          <a:solidFill>
                            <a:srgbClr val="000000"/>
                          </a:solidFill>
                          <a:effectLst/>
                          <a:latin typeface="Sylfaen"/>
                          <a:ea typeface="Times New Roman"/>
                          <a:cs typeface="Times New Roman"/>
                        </a:rPr>
                        <a:t>2</a:t>
                      </a:r>
                      <a:endParaRPr lang="ru-RU"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9245">
                <a:tc>
                  <a:txBody>
                    <a:bodyPr/>
                    <a:lstStyle/>
                    <a:p>
                      <a:pPr>
                        <a:lnSpc>
                          <a:spcPct val="107000"/>
                        </a:lnSpc>
                        <a:spcAft>
                          <a:spcPts val="0"/>
                        </a:spcAft>
                      </a:pPr>
                      <a:r>
                        <a:rPr lang="ka-GE" sz="1400">
                          <a:solidFill>
                            <a:srgbClr val="000000"/>
                          </a:solidFill>
                          <a:effectLst/>
                          <a:latin typeface="Sylfaen"/>
                          <a:ea typeface="Times New Roman"/>
                          <a:cs typeface="Times New Roman"/>
                        </a:rPr>
                        <a:t>რუსთავი</a:t>
                      </a:r>
                      <a:endParaRPr lang="ru-RU"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400">
                          <a:solidFill>
                            <a:srgbClr val="000000"/>
                          </a:solidFill>
                          <a:effectLst/>
                          <a:latin typeface="Sylfaen"/>
                          <a:ea typeface="Times New Roman"/>
                          <a:cs typeface="Times New Roman"/>
                        </a:rPr>
                        <a:t>125,103</a:t>
                      </a:r>
                      <a:endParaRPr lang="ru-RU"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400">
                          <a:solidFill>
                            <a:srgbClr val="000000"/>
                          </a:solidFill>
                          <a:effectLst/>
                          <a:latin typeface="Sylfaen"/>
                          <a:ea typeface="Times New Roman"/>
                          <a:cs typeface="Times New Roman"/>
                        </a:rPr>
                        <a:t>1</a:t>
                      </a:r>
                      <a:endParaRPr lang="ru-RU"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400" dirty="0">
                          <a:solidFill>
                            <a:srgbClr val="000000"/>
                          </a:solidFill>
                          <a:effectLst/>
                          <a:latin typeface="Sylfaen"/>
                          <a:ea typeface="Times New Roman"/>
                          <a:cs typeface="Times New Roman"/>
                        </a:rPr>
                        <a:t>2</a:t>
                      </a:r>
                      <a:endParaRPr lang="ru-RU"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09245">
                <a:tc>
                  <a:txBody>
                    <a:bodyPr/>
                    <a:lstStyle/>
                    <a:p>
                      <a:pPr>
                        <a:lnSpc>
                          <a:spcPct val="107000"/>
                        </a:lnSpc>
                        <a:spcAft>
                          <a:spcPts val="0"/>
                        </a:spcAft>
                      </a:pPr>
                      <a:r>
                        <a:rPr lang="ka-GE" sz="1400">
                          <a:solidFill>
                            <a:srgbClr val="000000"/>
                          </a:solidFill>
                          <a:effectLst/>
                          <a:latin typeface="Sylfaen"/>
                          <a:ea typeface="Times New Roman"/>
                          <a:cs typeface="Times New Roman"/>
                        </a:rPr>
                        <a:t>ბათუმი</a:t>
                      </a:r>
                      <a:endParaRPr lang="ru-RU"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400">
                          <a:solidFill>
                            <a:srgbClr val="000000"/>
                          </a:solidFill>
                          <a:effectLst/>
                          <a:latin typeface="Sylfaen"/>
                          <a:ea typeface="Times New Roman"/>
                          <a:cs typeface="Times New Roman"/>
                        </a:rPr>
                        <a:t>152,839</a:t>
                      </a:r>
                      <a:endParaRPr lang="ru-RU"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400">
                          <a:solidFill>
                            <a:srgbClr val="000000"/>
                          </a:solidFill>
                          <a:effectLst/>
                          <a:latin typeface="Sylfaen"/>
                          <a:ea typeface="Times New Roman"/>
                          <a:cs typeface="Times New Roman"/>
                        </a:rPr>
                        <a:t>1</a:t>
                      </a:r>
                      <a:endParaRPr lang="ru-RU"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400">
                          <a:solidFill>
                            <a:srgbClr val="000000"/>
                          </a:solidFill>
                          <a:effectLst/>
                          <a:latin typeface="Sylfaen"/>
                          <a:ea typeface="Times New Roman"/>
                          <a:cs typeface="Times New Roman"/>
                        </a:rPr>
                        <a:t>2</a:t>
                      </a:r>
                      <a:endParaRPr lang="ru-RU"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09245">
                <a:tc>
                  <a:txBody>
                    <a:bodyPr/>
                    <a:lstStyle/>
                    <a:p>
                      <a:pPr>
                        <a:lnSpc>
                          <a:spcPct val="107000"/>
                        </a:lnSpc>
                        <a:spcAft>
                          <a:spcPts val="0"/>
                        </a:spcAft>
                      </a:pPr>
                      <a:r>
                        <a:rPr lang="ka-GE" sz="1400" b="1">
                          <a:solidFill>
                            <a:srgbClr val="FFFFFF"/>
                          </a:solidFill>
                          <a:effectLst/>
                          <a:latin typeface="Sylfaen"/>
                          <a:ea typeface="Times New Roman"/>
                          <a:cs typeface="Times New Roman"/>
                        </a:rPr>
                        <a:t>სულ </a:t>
                      </a:r>
                      <a:endParaRPr lang="ru-RU"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r">
                        <a:lnSpc>
                          <a:spcPct val="107000"/>
                        </a:lnSpc>
                        <a:spcAft>
                          <a:spcPts val="0"/>
                        </a:spcAft>
                      </a:pPr>
                      <a:r>
                        <a:rPr lang="ka-GE" sz="1400" b="1">
                          <a:solidFill>
                            <a:srgbClr val="FFFFFF"/>
                          </a:solidFill>
                          <a:effectLst/>
                          <a:latin typeface="Sylfaen"/>
                          <a:ea typeface="Times New Roman"/>
                          <a:cs typeface="Times New Roman"/>
                        </a:rPr>
                        <a:t> 1,534,294</a:t>
                      </a:r>
                      <a:endParaRPr lang="ru-RU" sz="1400">
                        <a:solidFill>
                          <a:schemeClr val="bg1"/>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0"/>
                        </a:spcAft>
                      </a:pPr>
                      <a:r>
                        <a:rPr lang="ka-GE" sz="1400" b="1">
                          <a:solidFill>
                            <a:srgbClr val="FFFFFF"/>
                          </a:solidFill>
                          <a:effectLst/>
                          <a:latin typeface="Sylfaen"/>
                          <a:ea typeface="Times New Roman"/>
                          <a:cs typeface="Times New Roman"/>
                        </a:rPr>
                        <a:t>10</a:t>
                      </a:r>
                      <a:endParaRPr lang="ru-RU"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algn="ctr">
                        <a:lnSpc>
                          <a:spcPct val="107000"/>
                        </a:lnSpc>
                        <a:spcAft>
                          <a:spcPts val="0"/>
                        </a:spcAft>
                      </a:pPr>
                      <a:r>
                        <a:rPr lang="ka-GE" sz="1400" b="1" dirty="0">
                          <a:solidFill>
                            <a:srgbClr val="FFFFFF"/>
                          </a:solidFill>
                          <a:effectLst/>
                          <a:latin typeface="Sylfaen"/>
                          <a:ea typeface="Times New Roman"/>
                          <a:cs typeface="Times New Roman"/>
                        </a:rPr>
                        <a:t>20</a:t>
                      </a:r>
                      <a:endParaRPr lang="ru-RU" sz="14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11701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10ABA-6B14-F248-88B9-5D8EA9607EE7}"/>
              </a:ext>
            </a:extLst>
          </p:cNvPr>
          <p:cNvSpPr>
            <a:spLocks noGrp="1"/>
          </p:cNvSpPr>
          <p:nvPr>
            <p:ph type="title"/>
          </p:nvPr>
        </p:nvSpPr>
        <p:spPr/>
        <p:txBody>
          <a:bodyPr/>
          <a:lstStyle/>
          <a:p>
            <a:r>
              <a:rPr lang="en-GB" dirty="0" err="1"/>
              <a:t>კრიზისული</a:t>
            </a:r>
            <a:r>
              <a:rPr lang="en-GB" dirty="0"/>
              <a:t> </a:t>
            </a:r>
            <a:r>
              <a:rPr lang="en-GB" dirty="0" err="1"/>
              <a:t>ინტერვენციის</a:t>
            </a:r>
            <a:r>
              <a:rPr lang="en-GB" dirty="0"/>
              <a:t> </a:t>
            </a:r>
            <a:r>
              <a:rPr lang="en-GB" dirty="0" err="1"/>
              <a:t>გუნდი</a:t>
            </a:r>
            <a:r>
              <a:rPr lang="en-GB" dirty="0"/>
              <a:t> </a:t>
            </a:r>
            <a:endParaRPr lang="en-US" dirty="0"/>
          </a:p>
        </p:txBody>
      </p:sp>
      <p:sp>
        <p:nvSpPr>
          <p:cNvPr id="3" name="Content Placeholder 2">
            <a:extLst>
              <a:ext uri="{FF2B5EF4-FFF2-40B4-BE49-F238E27FC236}">
                <a16:creationId xmlns:a16="http://schemas.microsoft.com/office/drawing/2014/main" id="{E167722E-036D-974E-B9AB-299DF38482B0}"/>
              </a:ext>
            </a:extLst>
          </p:cNvPr>
          <p:cNvSpPr>
            <a:spLocks noGrp="1"/>
          </p:cNvSpPr>
          <p:nvPr>
            <p:ph idx="1"/>
          </p:nvPr>
        </p:nvSpPr>
        <p:spPr>
          <a:xfrm>
            <a:off x="838200" y="1690688"/>
            <a:ext cx="10515600" cy="4926680"/>
          </a:xfrm>
        </p:spPr>
        <p:txBody>
          <a:bodyPr>
            <a:normAutofit fontScale="85000" lnSpcReduction="20000"/>
          </a:bodyPr>
          <a:lstStyle/>
          <a:p>
            <a:pPr lvl="0"/>
            <a:r>
              <a:rPr lang="en-GB" dirty="0" err="1"/>
              <a:t>გუნდის</a:t>
            </a:r>
            <a:r>
              <a:rPr lang="en-GB" dirty="0"/>
              <a:t> </a:t>
            </a:r>
            <a:r>
              <a:rPr lang="en-GB" dirty="0" err="1"/>
              <a:t>ლიდერი</a:t>
            </a:r>
            <a:r>
              <a:rPr lang="en-GB" dirty="0"/>
              <a:t> (</a:t>
            </a:r>
            <a:r>
              <a:rPr lang="en-GB" dirty="0" err="1"/>
              <a:t>რომელიც</a:t>
            </a:r>
            <a:r>
              <a:rPr lang="en-GB" dirty="0"/>
              <a:t> </a:t>
            </a:r>
            <a:r>
              <a:rPr lang="en-GB" dirty="0" err="1"/>
              <a:t>იმავდროულად</a:t>
            </a:r>
            <a:r>
              <a:rPr lang="en-GB" dirty="0"/>
              <a:t> </a:t>
            </a:r>
            <a:r>
              <a:rPr lang="en-GB" dirty="0" err="1"/>
              <a:t>არის</a:t>
            </a:r>
            <a:r>
              <a:rPr lang="en-GB" dirty="0"/>
              <a:t> </a:t>
            </a:r>
            <a:r>
              <a:rPr lang="en-GB" dirty="0" err="1"/>
              <a:t>გუნდის</a:t>
            </a:r>
            <a:r>
              <a:rPr lang="en-GB" dirty="0"/>
              <a:t> </a:t>
            </a:r>
            <a:r>
              <a:rPr lang="en-GB" dirty="0" err="1"/>
              <a:t>ფსიქიატრი</a:t>
            </a:r>
            <a:r>
              <a:rPr lang="en-GB" dirty="0"/>
              <a:t>, </a:t>
            </a:r>
            <a:r>
              <a:rPr lang="en-GB" dirty="0" err="1"/>
              <a:t>ან</a:t>
            </a:r>
            <a:r>
              <a:rPr lang="en-GB" dirty="0"/>
              <a:t> </a:t>
            </a:r>
            <a:r>
              <a:rPr lang="en-GB" dirty="0" err="1"/>
              <a:t>ექთანი</a:t>
            </a:r>
            <a:r>
              <a:rPr lang="en-GB" dirty="0"/>
              <a:t>, </a:t>
            </a:r>
            <a:r>
              <a:rPr lang="en-GB" dirty="0" err="1"/>
              <a:t>ან</a:t>
            </a:r>
            <a:r>
              <a:rPr lang="en-GB" dirty="0"/>
              <a:t> </a:t>
            </a:r>
            <a:r>
              <a:rPr lang="en-GB" dirty="0" err="1"/>
              <a:t>ფსიქოლოგი</a:t>
            </a:r>
            <a:r>
              <a:rPr lang="en-GB" dirty="0"/>
              <a:t>);</a:t>
            </a:r>
            <a:endParaRPr lang="en-US" dirty="0"/>
          </a:p>
          <a:p>
            <a:pPr lvl="0"/>
            <a:r>
              <a:rPr lang="en-GB" dirty="0" err="1"/>
              <a:t>ქეის</a:t>
            </a:r>
            <a:r>
              <a:rPr lang="en-GB" dirty="0"/>
              <a:t> </a:t>
            </a:r>
            <a:r>
              <a:rPr lang="en-GB" dirty="0" err="1"/>
              <a:t>მენეჯერი</a:t>
            </a:r>
            <a:r>
              <a:rPr lang="en-GB" dirty="0"/>
              <a:t>/</a:t>
            </a:r>
            <a:r>
              <a:rPr lang="en-GB" dirty="0" err="1"/>
              <a:t>შემთხვევის</a:t>
            </a:r>
            <a:r>
              <a:rPr lang="en-GB" dirty="0"/>
              <a:t> </a:t>
            </a:r>
            <a:r>
              <a:rPr lang="en-GB" dirty="0" err="1"/>
              <a:t>წამყვანი</a:t>
            </a:r>
            <a:r>
              <a:rPr lang="en-GB" dirty="0"/>
              <a:t>;</a:t>
            </a:r>
            <a:endParaRPr lang="en-US" dirty="0"/>
          </a:p>
          <a:p>
            <a:pPr lvl="0"/>
            <a:r>
              <a:rPr lang="en-GB" dirty="0" err="1"/>
              <a:t>ფსიქიატრი</a:t>
            </a:r>
            <a:r>
              <a:rPr lang="en-GB" dirty="0"/>
              <a:t> - </a:t>
            </a:r>
            <a:r>
              <a:rPr lang="en-GB" dirty="0" err="1"/>
              <a:t>მინიმალური</a:t>
            </a:r>
            <a:r>
              <a:rPr lang="en-GB" dirty="0"/>
              <a:t> </a:t>
            </a:r>
            <a:r>
              <a:rPr lang="en-GB" dirty="0" err="1"/>
              <a:t>თანაფარდობა</a:t>
            </a:r>
            <a:r>
              <a:rPr lang="en-GB" dirty="0"/>
              <a:t> </a:t>
            </a:r>
            <a:r>
              <a:rPr lang="en-GB" dirty="0" err="1"/>
              <a:t>სპეციალისტი</a:t>
            </a:r>
            <a:r>
              <a:rPr lang="en-GB" dirty="0"/>
              <a:t>/</a:t>
            </a:r>
            <a:r>
              <a:rPr lang="en-GB" dirty="0" err="1"/>
              <a:t>პაციენტი</a:t>
            </a:r>
            <a:r>
              <a:rPr lang="en-GB" dirty="0"/>
              <a:t> 1:10; </a:t>
            </a:r>
            <a:endParaRPr lang="en-US" dirty="0"/>
          </a:p>
          <a:p>
            <a:pPr lvl="0"/>
            <a:r>
              <a:rPr lang="en-GB" dirty="0" err="1"/>
              <a:t>ექთანი</a:t>
            </a:r>
            <a:r>
              <a:rPr lang="en-GB" dirty="0"/>
              <a:t> (</a:t>
            </a:r>
            <a:r>
              <a:rPr lang="en-GB" dirty="0" err="1"/>
              <a:t>ან</a:t>
            </a:r>
            <a:r>
              <a:rPr lang="en-GB" dirty="0"/>
              <a:t> </a:t>
            </a:r>
            <a:r>
              <a:rPr lang="en-GB" dirty="0" err="1"/>
              <a:t>უმცროსი</a:t>
            </a:r>
            <a:r>
              <a:rPr lang="en-GB" dirty="0"/>
              <a:t> </a:t>
            </a:r>
            <a:r>
              <a:rPr lang="en-GB" dirty="0" err="1"/>
              <a:t>ექიმი</a:t>
            </a:r>
            <a:r>
              <a:rPr lang="en-GB" dirty="0"/>
              <a:t>, </a:t>
            </a:r>
            <a:r>
              <a:rPr lang="en-GB" dirty="0" err="1"/>
              <a:t>ან</a:t>
            </a:r>
            <a:r>
              <a:rPr lang="en-GB" dirty="0"/>
              <a:t> </a:t>
            </a:r>
            <a:r>
              <a:rPr lang="en-GB" dirty="0" err="1"/>
              <a:t>რეზიდენტი</a:t>
            </a:r>
            <a:r>
              <a:rPr lang="en-GB" dirty="0"/>
              <a:t>)</a:t>
            </a:r>
            <a:r>
              <a:rPr lang="ka-GE" dirty="0"/>
              <a:t>. </a:t>
            </a:r>
            <a:r>
              <a:rPr lang="en-GB" dirty="0" err="1"/>
              <a:t>მინიმალური</a:t>
            </a:r>
            <a:r>
              <a:rPr lang="en-GB" dirty="0"/>
              <a:t> </a:t>
            </a:r>
            <a:r>
              <a:rPr lang="en-GB" dirty="0" err="1"/>
              <a:t>თანაფარდობა</a:t>
            </a:r>
            <a:r>
              <a:rPr lang="en-GB" dirty="0"/>
              <a:t> </a:t>
            </a:r>
            <a:r>
              <a:rPr lang="en-GB" dirty="0" err="1"/>
              <a:t>სპეციალისტი</a:t>
            </a:r>
            <a:r>
              <a:rPr lang="en-GB" dirty="0"/>
              <a:t>/</a:t>
            </a:r>
            <a:r>
              <a:rPr lang="en-GB" dirty="0" err="1"/>
              <a:t>პაციენტი</a:t>
            </a:r>
            <a:r>
              <a:rPr lang="en-GB" dirty="0"/>
              <a:t> 1:4;</a:t>
            </a:r>
            <a:endParaRPr lang="en-US" dirty="0"/>
          </a:p>
          <a:p>
            <a:pPr lvl="0"/>
            <a:r>
              <a:rPr lang="en-GB" dirty="0" err="1"/>
              <a:t>ფსიქოლოგი</a:t>
            </a:r>
            <a:r>
              <a:rPr lang="en-GB" dirty="0"/>
              <a:t>, </a:t>
            </a:r>
            <a:r>
              <a:rPr lang="en-GB" dirty="0" err="1"/>
              <a:t>სოც.მუშაკი</a:t>
            </a:r>
            <a:r>
              <a:rPr lang="en-GB" dirty="0"/>
              <a:t>, </a:t>
            </a:r>
            <a:r>
              <a:rPr lang="en-GB" dirty="0" err="1"/>
              <a:t>ოკუპაციური</a:t>
            </a:r>
            <a:r>
              <a:rPr lang="en-GB" dirty="0"/>
              <a:t> </a:t>
            </a:r>
            <a:r>
              <a:rPr lang="en-GB" dirty="0" err="1"/>
              <a:t>თერაპევიტი</a:t>
            </a:r>
            <a:r>
              <a:rPr lang="en-GB" dirty="0"/>
              <a:t>, </a:t>
            </a:r>
            <a:r>
              <a:rPr lang="en-GB" dirty="0" err="1"/>
              <a:t>ფარმაცევტი</a:t>
            </a:r>
            <a:r>
              <a:rPr lang="en-GB" dirty="0"/>
              <a:t> (</a:t>
            </a:r>
            <a:r>
              <a:rPr lang="en-GB" dirty="0" err="1"/>
              <a:t>საჭიროების</a:t>
            </a:r>
            <a:r>
              <a:rPr lang="en-GB" dirty="0"/>
              <a:t> </a:t>
            </a:r>
            <a:r>
              <a:rPr lang="en-GB" dirty="0" err="1"/>
              <a:t>მიხედვით</a:t>
            </a:r>
            <a:r>
              <a:rPr lang="en-GB" dirty="0"/>
              <a:t>);</a:t>
            </a:r>
            <a:endParaRPr lang="en-US" dirty="0"/>
          </a:p>
          <a:p>
            <a:pPr lvl="0"/>
            <a:r>
              <a:rPr lang="en-GB" dirty="0" err="1"/>
              <a:t>სხვადასხვა</a:t>
            </a:r>
            <a:r>
              <a:rPr lang="en-GB" dirty="0"/>
              <a:t> </a:t>
            </a:r>
            <a:r>
              <a:rPr lang="en-GB" dirty="0" err="1"/>
              <a:t>სპეცი</a:t>
            </a:r>
            <a:r>
              <a:rPr lang="ka-GE" dirty="0"/>
              <a:t>ა</a:t>
            </a:r>
            <a:r>
              <a:rPr lang="en-GB" dirty="0" err="1"/>
              <a:t>ლისტი</a:t>
            </a:r>
            <a:r>
              <a:rPr lang="en-GB" dirty="0"/>
              <a:t> </a:t>
            </a:r>
            <a:r>
              <a:rPr lang="en-GB" dirty="0" err="1"/>
              <a:t>გუნდში</a:t>
            </a:r>
            <a:r>
              <a:rPr lang="en-GB" dirty="0"/>
              <a:t> </a:t>
            </a:r>
            <a:r>
              <a:rPr lang="en-GB" dirty="0" err="1"/>
              <a:t>ჩართულია</a:t>
            </a:r>
            <a:r>
              <a:rPr lang="en-GB" dirty="0"/>
              <a:t> </a:t>
            </a:r>
            <a:r>
              <a:rPr lang="en-GB" dirty="0" err="1"/>
              <a:t>შესაბამისი</a:t>
            </a:r>
            <a:r>
              <a:rPr lang="en-GB" dirty="0"/>
              <a:t> </a:t>
            </a:r>
            <a:r>
              <a:rPr lang="en-GB" dirty="0" err="1"/>
              <a:t>რეკომენდაციის</a:t>
            </a:r>
            <a:r>
              <a:rPr lang="en-GB" dirty="0"/>
              <a:t> </a:t>
            </a:r>
            <a:r>
              <a:rPr lang="en-GB" dirty="0" err="1"/>
              <a:t>ტიპის</a:t>
            </a:r>
            <a:r>
              <a:rPr lang="en-GB" dirty="0"/>
              <a:t> </a:t>
            </a:r>
            <a:r>
              <a:rPr lang="en-GB" dirty="0" err="1"/>
              <a:t>მიხედვით</a:t>
            </a:r>
            <a:r>
              <a:rPr lang="en-GB" dirty="0"/>
              <a:t>.</a:t>
            </a:r>
            <a:endParaRPr lang="ka-GE" dirty="0"/>
          </a:p>
          <a:p>
            <a:pPr marL="0" indent="0">
              <a:buNone/>
            </a:pPr>
            <a:r>
              <a:rPr lang="ka-GE" dirty="0"/>
              <a:t>გუნდი </a:t>
            </a:r>
            <a:r>
              <a:rPr lang="en-GB" dirty="0" err="1"/>
              <a:t>მინიმუმ</a:t>
            </a:r>
            <a:r>
              <a:rPr lang="en-GB" dirty="0"/>
              <a:t> 7 (</a:t>
            </a:r>
            <a:r>
              <a:rPr lang="en-GB" dirty="0" err="1"/>
              <a:t>შვიდი</a:t>
            </a:r>
            <a:r>
              <a:rPr lang="en-GB" dirty="0"/>
              <a:t>) </a:t>
            </a:r>
            <a:r>
              <a:rPr lang="en-GB" dirty="0" err="1"/>
              <a:t>საშტატო</a:t>
            </a:r>
            <a:r>
              <a:rPr lang="en-GB" dirty="0"/>
              <a:t> </a:t>
            </a:r>
            <a:r>
              <a:rPr lang="en-GB" dirty="0" err="1"/>
              <a:t>ერთეულისგან</a:t>
            </a:r>
            <a:r>
              <a:rPr lang="en-GB" dirty="0"/>
              <a:t> (</a:t>
            </a:r>
            <a:r>
              <a:rPr lang="en-GB" dirty="0" err="1"/>
              <a:t>ან</a:t>
            </a:r>
            <a:r>
              <a:rPr lang="en-GB" dirty="0"/>
              <a:t> 15 </a:t>
            </a:r>
            <a:r>
              <a:rPr lang="en-GB" dirty="0" err="1"/>
              <a:t>საშტატო</a:t>
            </a:r>
            <a:r>
              <a:rPr lang="en-GB" dirty="0"/>
              <a:t> </a:t>
            </a:r>
            <a:r>
              <a:rPr lang="en-GB" dirty="0" err="1"/>
              <a:t>ერთეულისგან</a:t>
            </a:r>
            <a:r>
              <a:rPr lang="en-GB" dirty="0"/>
              <a:t>) </a:t>
            </a:r>
            <a:r>
              <a:rPr lang="en-GB" dirty="0" err="1"/>
              <a:t>შედგება</a:t>
            </a:r>
            <a:r>
              <a:rPr lang="en-GB" dirty="0"/>
              <a:t>, </a:t>
            </a:r>
            <a:r>
              <a:rPr lang="en-GB" dirty="0" err="1"/>
              <a:t>სადაც</a:t>
            </a:r>
            <a:r>
              <a:rPr lang="en-GB" dirty="0"/>
              <a:t> </a:t>
            </a:r>
            <a:r>
              <a:rPr lang="en-GB" dirty="0" err="1"/>
              <a:t>სპეციალისტების</a:t>
            </a:r>
            <a:r>
              <a:rPr lang="en-GB" dirty="0"/>
              <a:t> </a:t>
            </a:r>
            <a:r>
              <a:rPr lang="en-GB" dirty="0" err="1"/>
              <a:t>თანაფარდობა</a:t>
            </a:r>
            <a:r>
              <a:rPr lang="en-GB" dirty="0"/>
              <a:t> </a:t>
            </a:r>
            <a:r>
              <a:rPr lang="en-GB" dirty="0" err="1"/>
              <a:t>პაციენტთან</a:t>
            </a:r>
            <a:r>
              <a:rPr lang="en-GB" dirty="0"/>
              <a:t> </a:t>
            </a:r>
            <a:r>
              <a:rPr lang="en-GB" dirty="0" err="1"/>
              <a:t>არის</a:t>
            </a:r>
            <a:r>
              <a:rPr lang="en-GB" dirty="0"/>
              <a:t> </a:t>
            </a:r>
            <a:r>
              <a:rPr lang="en-GB" dirty="0" err="1"/>
              <a:t>მინიმუმ</a:t>
            </a:r>
            <a:r>
              <a:rPr lang="en-GB" dirty="0"/>
              <a:t> 1:2. </a:t>
            </a:r>
            <a:endParaRPr lang="ka-GE" dirty="0"/>
          </a:p>
          <a:p>
            <a:pPr marL="0" indent="0">
              <a:buNone/>
            </a:pPr>
            <a:r>
              <a:rPr lang="en-GB" b="1" dirty="0"/>
              <a:t>7-შტატიანი </a:t>
            </a:r>
            <a:r>
              <a:rPr lang="en-GB" b="1" dirty="0" err="1"/>
              <a:t>გუნდი</a:t>
            </a:r>
            <a:r>
              <a:rPr lang="en-GB" b="1" dirty="0"/>
              <a:t> </a:t>
            </a:r>
            <a:r>
              <a:rPr lang="en-GB" b="1" dirty="0" err="1"/>
              <a:t>ემსახურება</a:t>
            </a:r>
            <a:r>
              <a:rPr lang="en-GB" b="1" dirty="0"/>
              <a:t> </a:t>
            </a:r>
            <a:r>
              <a:rPr lang="en-GB" b="1" dirty="0" err="1"/>
              <a:t>ერთდროულად</a:t>
            </a:r>
            <a:r>
              <a:rPr lang="en-GB" b="1" dirty="0"/>
              <a:t> </a:t>
            </a:r>
            <a:r>
              <a:rPr lang="en-GB" b="1" dirty="0" err="1"/>
              <a:t>მაქს</a:t>
            </a:r>
            <a:r>
              <a:rPr lang="ka-GE" b="1" dirty="0"/>
              <a:t>.</a:t>
            </a:r>
            <a:r>
              <a:rPr lang="en-GB" b="1" dirty="0"/>
              <a:t> 15 </a:t>
            </a:r>
            <a:r>
              <a:rPr lang="en-GB" b="1" dirty="0" err="1"/>
              <a:t>პაცი</a:t>
            </a:r>
            <a:r>
              <a:rPr lang="ka-GE" b="1" dirty="0"/>
              <a:t>ენტს</a:t>
            </a:r>
            <a:r>
              <a:rPr lang="en-US" dirty="0"/>
              <a:t> </a:t>
            </a:r>
          </a:p>
          <a:p>
            <a:pPr lvl="0"/>
            <a:endParaRPr lang="en-US" dirty="0"/>
          </a:p>
          <a:p>
            <a:endParaRPr lang="en-US" dirty="0"/>
          </a:p>
        </p:txBody>
      </p:sp>
    </p:spTree>
    <p:extLst>
      <p:ext uri="{BB962C8B-B14F-4D97-AF65-F5344CB8AC3E}">
        <p14:creationId xmlns:p14="http://schemas.microsoft.com/office/powerpoint/2010/main" val="1062266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20017-551D-6546-B576-11866E4EFB7A}"/>
              </a:ext>
            </a:extLst>
          </p:cNvPr>
          <p:cNvSpPr>
            <a:spLocks noGrp="1"/>
          </p:cNvSpPr>
          <p:nvPr>
            <p:ph type="title"/>
          </p:nvPr>
        </p:nvSpPr>
        <p:spPr/>
        <p:txBody>
          <a:bodyPr>
            <a:normAutofit fontScale="90000"/>
          </a:bodyPr>
          <a:lstStyle/>
          <a:p>
            <a:r>
              <a:rPr lang="ka-GE" dirty="0"/>
              <a:t>ფსიქიკური აშლილობის მქონე   პირთა საცხოვრისით მომსახურება</a:t>
            </a:r>
            <a:br>
              <a:rPr lang="en-US" b="1" dirty="0"/>
            </a:br>
            <a:endParaRPr lang="en-US" dirty="0"/>
          </a:p>
        </p:txBody>
      </p:sp>
      <p:sp>
        <p:nvSpPr>
          <p:cNvPr id="3" name="Content Placeholder 2">
            <a:extLst>
              <a:ext uri="{FF2B5EF4-FFF2-40B4-BE49-F238E27FC236}">
                <a16:creationId xmlns:a16="http://schemas.microsoft.com/office/drawing/2014/main" id="{F8D5E1DE-8B16-D942-965C-57D87A076D93}"/>
              </a:ext>
            </a:extLst>
          </p:cNvPr>
          <p:cNvSpPr>
            <a:spLocks noGrp="1"/>
          </p:cNvSpPr>
          <p:nvPr>
            <p:ph idx="1"/>
          </p:nvPr>
        </p:nvSpPr>
        <p:spPr/>
        <p:txBody>
          <a:bodyPr/>
          <a:lstStyle/>
          <a:p>
            <a:r>
              <a:rPr lang="en-GB" dirty="0" err="1"/>
              <a:t>ფსიქიკური</a:t>
            </a:r>
            <a:r>
              <a:rPr lang="en-GB" dirty="0"/>
              <a:t> </a:t>
            </a:r>
            <a:r>
              <a:rPr lang="en-GB" dirty="0" err="1"/>
              <a:t>აშლილობის</a:t>
            </a:r>
            <a:r>
              <a:rPr lang="en-GB" dirty="0"/>
              <a:t> </a:t>
            </a:r>
            <a:r>
              <a:rPr lang="en-GB" dirty="0" err="1"/>
              <a:t>მქონე</a:t>
            </a:r>
            <a:r>
              <a:rPr lang="en-GB" dirty="0"/>
              <a:t> </a:t>
            </a:r>
            <a:r>
              <a:rPr lang="en-GB" dirty="0" err="1"/>
              <a:t>შშმ</a:t>
            </a:r>
            <a:r>
              <a:rPr lang="en-GB" dirty="0"/>
              <a:t> </a:t>
            </a:r>
            <a:r>
              <a:rPr lang="en-GB" dirty="0" err="1"/>
              <a:t>პირთა</a:t>
            </a:r>
            <a:r>
              <a:rPr lang="en-GB" dirty="0"/>
              <a:t> </a:t>
            </a:r>
            <a:r>
              <a:rPr lang="en-GB" dirty="0" err="1"/>
              <a:t>საცხოვრისი</a:t>
            </a:r>
            <a:r>
              <a:rPr lang="en-GB" dirty="0"/>
              <a:t> </a:t>
            </a:r>
            <a:r>
              <a:rPr lang="en-GB" dirty="0" err="1"/>
              <a:t>წარმოადგენს</a:t>
            </a:r>
            <a:r>
              <a:rPr lang="en-GB" dirty="0"/>
              <a:t> </a:t>
            </a:r>
            <a:r>
              <a:rPr lang="en-GB" dirty="0" err="1"/>
              <a:t>სტაციონარგარეთა</a:t>
            </a:r>
            <a:r>
              <a:rPr lang="en-GB" dirty="0"/>
              <a:t> </a:t>
            </a:r>
            <a:r>
              <a:rPr lang="en-GB" dirty="0" err="1"/>
              <a:t>სათემო</a:t>
            </a:r>
            <a:r>
              <a:rPr lang="en-GB" dirty="0"/>
              <a:t> </a:t>
            </a:r>
            <a:r>
              <a:rPr lang="en-GB" dirty="0" err="1"/>
              <a:t>მომსახურებას</a:t>
            </a:r>
            <a:r>
              <a:rPr lang="en-GB" dirty="0"/>
              <a:t>, </a:t>
            </a:r>
            <a:r>
              <a:rPr lang="en-GB" dirty="0" err="1"/>
              <a:t>რომელიც</a:t>
            </a:r>
            <a:r>
              <a:rPr lang="en-GB" dirty="0"/>
              <a:t> </a:t>
            </a:r>
            <a:r>
              <a:rPr lang="en-GB" dirty="0" err="1"/>
              <a:t>უზრუნველყოფს</a:t>
            </a:r>
            <a:r>
              <a:rPr lang="en-GB" dirty="0"/>
              <a:t> </a:t>
            </a:r>
            <a:r>
              <a:rPr lang="en-GB" dirty="0" err="1"/>
              <a:t>ბენეფიციარებს</a:t>
            </a:r>
            <a:r>
              <a:rPr lang="en-GB" dirty="0"/>
              <a:t> </a:t>
            </a:r>
            <a:r>
              <a:rPr lang="en-GB" dirty="0" err="1"/>
              <a:t>საცხოვრებლით</a:t>
            </a:r>
            <a:r>
              <a:rPr lang="en-GB" dirty="0"/>
              <a:t> </a:t>
            </a:r>
            <a:r>
              <a:rPr lang="en-GB" dirty="0" err="1"/>
              <a:t>და</a:t>
            </a:r>
            <a:r>
              <a:rPr lang="en-GB" dirty="0"/>
              <a:t> </a:t>
            </a:r>
            <a:r>
              <a:rPr lang="en-GB" dirty="0" err="1"/>
              <a:t>შესაბამისი</a:t>
            </a:r>
            <a:r>
              <a:rPr lang="en-GB" dirty="0"/>
              <a:t> </a:t>
            </a:r>
            <a:r>
              <a:rPr lang="en-GB" dirty="0" err="1"/>
              <a:t>ზრუნვით</a:t>
            </a:r>
            <a:r>
              <a:rPr lang="en-GB" dirty="0"/>
              <a:t>, </a:t>
            </a:r>
            <a:r>
              <a:rPr lang="en-GB" dirty="0" err="1"/>
              <a:t>რომ</a:t>
            </a:r>
            <a:r>
              <a:rPr lang="en-GB" dirty="0"/>
              <a:t> </a:t>
            </a:r>
            <a:r>
              <a:rPr lang="en-GB" dirty="0" err="1"/>
              <a:t>ხელი</a:t>
            </a:r>
            <a:r>
              <a:rPr lang="en-GB" dirty="0"/>
              <a:t> </a:t>
            </a:r>
            <a:r>
              <a:rPr lang="en-GB" dirty="0" err="1"/>
              <a:t>შეუწყოს</a:t>
            </a:r>
            <a:r>
              <a:rPr lang="en-GB" dirty="0"/>
              <a:t> </a:t>
            </a:r>
            <a:r>
              <a:rPr lang="en-GB" dirty="0" err="1"/>
              <a:t>ბენეფიციარის</a:t>
            </a:r>
            <a:r>
              <a:rPr lang="en-GB" dirty="0"/>
              <a:t> </a:t>
            </a:r>
            <a:r>
              <a:rPr lang="en-GB" dirty="0" err="1"/>
              <a:t>სოციალურ</a:t>
            </a:r>
            <a:r>
              <a:rPr lang="en-GB" dirty="0"/>
              <a:t> </a:t>
            </a:r>
            <a:r>
              <a:rPr lang="en-GB" dirty="0" err="1"/>
              <a:t>ადაპტაციასა</a:t>
            </a:r>
            <a:r>
              <a:rPr lang="en-GB" dirty="0"/>
              <a:t> </a:t>
            </a:r>
            <a:r>
              <a:rPr lang="en-GB" dirty="0" err="1"/>
              <a:t>და</a:t>
            </a:r>
            <a:r>
              <a:rPr lang="en-GB" dirty="0"/>
              <a:t> </a:t>
            </a:r>
            <a:r>
              <a:rPr lang="en-GB" dirty="0" err="1"/>
              <a:t>საზოგადოებაში</a:t>
            </a:r>
            <a:r>
              <a:rPr lang="en-GB" dirty="0"/>
              <a:t> </a:t>
            </a:r>
            <a:r>
              <a:rPr lang="en-GB" dirty="0" err="1"/>
              <a:t>ინტეგრაციისთვის</a:t>
            </a:r>
            <a:r>
              <a:rPr lang="en-GB" dirty="0"/>
              <a:t> </a:t>
            </a:r>
            <a:r>
              <a:rPr lang="en-GB" dirty="0" err="1"/>
              <a:t>საჭირო</a:t>
            </a:r>
            <a:r>
              <a:rPr lang="en-GB" dirty="0"/>
              <a:t> </a:t>
            </a:r>
            <a:r>
              <a:rPr lang="en-GB" dirty="0" err="1"/>
              <a:t>დამოუკიდებელი</a:t>
            </a:r>
            <a:r>
              <a:rPr lang="en-GB" dirty="0"/>
              <a:t> </a:t>
            </a:r>
            <a:r>
              <a:rPr lang="en-GB" dirty="0" err="1"/>
              <a:t>ცხოვრების</a:t>
            </a:r>
            <a:r>
              <a:rPr lang="en-GB" dirty="0"/>
              <a:t> </a:t>
            </a:r>
            <a:r>
              <a:rPr lang="en-GB" dirty="0" err="1"/>
              <a:t>უნარების</a:t>
            </a:r>
            <a:r>
              <a:rPr lang="en-GB" dirty="0"/>
              <a:t> </a:t>
            </a:r>
            <a:r>
              <a:rPr lang="en-GB" dirty="0" err="1"/>
              <a:t>შენარჩუნება</a:t>
            </a:r>
            <a:r>
              <a:rPr lang="en-GB" dirty="0"/>
              <a:t>/</a:t>
            </a:r>
            <a:r>
              <a:rPr lang="en-GB" dirty="0" err="1"/>
              <a:t>განვითარებას</a:t>
            </a:r>
            <a:r>
              <a:rPr lang="en-GB" dirty="0"/>
              <a:t>. </a:t>
            </a:r>
            <a:endParaRPr lang="en-US" dirty="0"/>
          </a:p>
          <a:p>
            <a:pPr marL="0" indent="0">
              <a:buNone/>
            </a:pPr>
            <a:endParaRPr lang="en-US" dirty="0"/>
          </a:p>
        </p:txBody>
      </p:sp>
    </p:spTree>
    <p:extLst>
      <p:ext uri="{BB962C8B-B14F-4D97-AF65-F5344CB8AC3E}">
        <p14:creationId xmlns:p14="http://schemas.microsoft.com/office/powerpoint/2010/main" val="2654781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45F67-7B99-3B4D-995B-375270EA2A2F}"/>
              </a:ext>
            </a:extLst>
          </p:cNvPr>
          <p:cNvSpPr>
            <a:spLocks noGrp="1"/>
          </p:cNvSpPr>
          <p:nvPr>
            <p:ph type="title"/>
          </p:nvPr>
        </p:nvSpPr>
        <p:spPr/>
        <p:txBody>
          <a:bodyPr/>
          <a:lstStyle/>
          <a:p>
            <a:r>
              <a:rPr lang="ka-GE" dirty="0"/>
              <a:t>საცხოვრისი - რეფორმის სტრატეგიული კომპონენტი</a:t>
            </a:r>
            <a:endParaRPr lang="en-US" dirty="0"/>
          </a:p>
        </p:txBody>
      </p:sp>
      <p:sp>
        <p:nvSpPr>
          <p:cNvPr id="3" name="Content Placeholder 2">
            <a:extLst>
              <a:ext uri="{FF2B5EF4-FFF2-40B4-BE49-F238E27FC236}">
                <a16:creationId xmlns:a16="http://schemas.microsoft.com/office/drawing/2014/main" id="{4CCFAE46-42C8-4744-B6CA-ACA496138E91}"/>
              </a:ext>
            </a:extLst>
          </p:cNvPr>
          <p:cNvSpPr>
            <a:spLocks noGrp="1"/>
          </p:cNvSpPr>
          <p:nvPr>
            <p:ph idx="1"/>
          </p:nvPr>
        </p:nvSpPr>
        <p:spPr/>
        <p:txBody>
          <a:bodyPr/>
          <a:lstStyle/>
          <a:p>
            <a:r>
              <a:rPr lang="ka-GE" dirty="0"/>
              <a:t>ფსიქიკური ჯანმრთელობის განვითარების სტრატეგიული დოკუმენტი და 2015-2020 წლის სამოქმედო გეგმა ითვალისწინებს  ქვეყანაში საცხოვრისის ტიპის თანამედროვე მომსახურების განვითარებას და ფსიქიატრიულ სტაციონარებში ხანგრძლივი დაყოვნების პაციენტების 40%-დან 20%--მდე შემცირებას. </a:t>
            </a:r>
            <a:endParaRPr lang="en-US" dirty="0"/>
          </a:p>
        </p:txBody>
      </p:sp>
    </p:spTree>
    <p:extLst>
      <p:ext uri="{BB962C8B-B14F-4D97-AF65-F5344CB8AC3E}">
        <p14:creationId xmlns:p14="http://schemas.microsoft.com/office/powerpoint/2010/main" val="3110678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39D82-C3B1-2442-A06A-C6DE334289FC}"/>
              </a:ext>
            </a:extLst>
          </p:cNvPr>
          <p:cNvSpPr>
            <a:spLocks noGrp="1"/>
          </p:cNvSpPr>
          <p:nvPr>
            <p:ph type="title"/>
          </p:nvPr>
        </p:nvSpPr>
        <p:spPr/>
        <p:txBody>
          <a:bodyPr/>
          <a:lstStyle/>
          <a:p>
            <a:r>
              <a:rPr lang="ka-GE" dirty="0"/>
              <a:t>საცხოვრისის სამიზნე ჯგუფები</a:t>
            </a:r>
            <a:endParaRPr lang="en-US" dirty="0"/>
          </a:p>
        </p:txBody>
      </p:sp>
      <p:sp>
        <p:nvSpPr>
          <p:cNvPr id="3" name="Content Placeholder 2">
            <a:extLst>
              <a:ext uri="{FF2B5EF4-FFF2-40B4-BE49-F238E27FC236}">
                <a16:creationId xmlns:a16="http://schemas.microsoft.com/office/drawing/2014/main" id="{AFD08205-4A67-734C-99CA-57B2666B18B6}"/>
              </a:ext>
            </a:extLst>
          </p:cNvPr>
          <p:cNvSpPr>
            <a:spLocks noGrp="1"/>
          </p:cNvSpPr>
          <p:nvPr>
            <p:ph idx="1"/>
          </p:nvPr>
        </p:nvSpPr>
        <p:spPr/>
        <p:txBody>
          <a:bodyPr/>
          <a:lstStyle/>
          <a:p>
            <a:r>
              <a:rPr lang="en-GB" dirty="0" err="1"/>
              <a:t>საცხოვრისი</a:t>
            </a:r>
            <a:r>
              <a:rPr lang="ka-GE" dirty="0"/>
              <a:t>ს</a:t>
            </a:r>
            <a:r>
              <a:rPr lang="en-GB" dirty="0"/>
              <a:t> </a:t>
            </a:r>
            <a:r>
              <a:rPr lang="en-GB" dirty="0" err="1"/>
              <a:t>სამიზნე</a:t>
            </a:r>
            <a:r>
              <a:rPr lang="en-GB" dirty="0"/>
              <a:t> </a:t>
            </a:r>
            <a:r>
              <a:rPr lang="en-GB" dirty="0" err="1"/>
              <a:t>ჯგუფს</a:t>
            </a:r>
            <a:r>
              <a:rPr lang="en-GB" dirty="0"/>
              <a:t> </a:t>
            </a:r>
            <a:r>
              <a:rPr lang="en-GB" dirty="0" err="1"/>
              <a:t>წარმოადგენს</a:t>
            </a:r>
            <a:r>
              <a:rPr lang="en-GB" dirty="0"/>
              <a:t> 18 </a:t>
            </a:r>
            <a:r>
              <a:rPr lang="en-GB" dirty="0" err="1"/>
              <a:t>წლისა</a:t>
            </a:r>
            <a:r>
              <a:rPr lang="en-GB" dirty="0"/>
              <a:t> </a:t>
            </a:r>
            <a:r>
              <a:rPr lang="en-GB" dirty="0" err="1"/>
              <a:t>და</a:t>
            </a:r>
            <a:r>
              <a:rPr lang="en-GB" dirty="0"/>
              <a:t> </a:t>
            </a:r>
            <a:r>
              <a:rPr lang="en-GB" dirty="0" err="1"/>
              <a:t>მეტი</a:t>
            </a:r>
            <a:r>
              <a:rPr lang="en-GB" dirty="0"/>
              <a:t> </a:t>
            </a:r>
            <a:r>
              <a:rPr lang="en-GB" dirty="0" err="1"/>
              <a:t>ასაკის</a:t>
            </a:r>
            <a:r>
              <a:rPr lang="en-GB" dirty="0"/>
              <a:t> </a:t>
            </a:r>
            <a:r>
              <a:rPr lang="en-GB" dirty="0" err="1"/>
              <a:t>პირი</a:t>
            </a:r>
            <a:r>
              <a:rPr lang="en-GB" dirty="0"/>
              <a:t>, </a:t>
            </a:r>
            <a:r>
              <a:rPr lang="en-GB" dirty="0" err="1"/>
              <a:t>რომელსაც</a:t>
            </a:r>
            <a:r>
              <a:rPr lang="en-GB" dirty="0"/>
              <a:t> </a:t>
            </a:r>
            <a:r>
              <a:rPr lang="en-GB" dirty="0" err="1"/>
              <a:t>ფსიქიკური</a:t>
            </a:r>
            <a:r>
              <a:rPr lang="en-GB" dirty="0"/>
              <a:t> </a:t>
            </a:r>
            <a:r>
              <a:rPr lang="en-GB" dirty="0" err="1"/>
              <a:t>აშლილობის</a:t>
            </a:r>
            <a:r>
              <a:rPr lang="en-GB" dirty="0"/>
              <a:t> </a:t>
            </a:r>
            <a:r>
              <a:rPr lang="en-GB" dirty="0" err="1"/>
              <a:t>გამო</a:t>
            </a:r>
            <a:r>
              <a:rPr lang="en-GB" dirty="0"/>
              <a:t> (ICD 10-ის </a:t>
            </a:r>
            <a:r>
              <a:rPr lang="en-GB" dirty="0" err="1"/>
              <a:t>მე</a:t>
            </a:r>
            <a:r>
              <a:rPr lang="en-GB" dirty="0"/>
              <a:t>-V </a:t>
            </a:r>
            <a:r>
              <a:rPr lang="en-GB" dirty="0" err="1"/>
              <a:t>თავში</a:t>
            </a:r>
            <a:r>
              <a:rPr lang="en-GB" dirty="0"/>
              <a:t> </a:t>
            </a:r>
            <a:r>
              <a:rPr lang="en-GB" dirty="0" err="1"/>
              <a:t>მითითებული</a:t>
            </a:r>
            <a:r>
              <a:rPr lang="en-GB" dirty="0"/>
              <a:t> </a:t>
            </a:r>
            <a:r>
              <a:rPr lang="en-GB" dirty="0" err="1"/>
              <a:t>დიაგნოზები</a:t>
            </a:r>
            <a:r>
              <a:rPr lang="en-GB" dirty="0"/>
              <a:t> </a:t>
            </a:r>
            <a:r>
              <a:rPr lang="en-GB" dirty="0" err="1"/>
              <a:t>გარდა</a:t>
            </a:r>
            <a:r>
              <a:rPr lang="en-GB" dirty="0"/>
              <a:t> F70-F79), </a:t>
            </a:r>
            <a:r>
              <a:rPr lang="en-GB" dirty="0" err="1"/>
              <a:t>დადგენილი</a:t>
            </a:r>
            <a:r>
              <a:rPr lang="en-GB" dirty="0"/>
              <a:t> </a:t>
            </a:r>
            <a:r>
              <a:rPr lang="en-GB" dirty="0" err="1"/>
              <a:t>აქვს</a:t>
            </a:r>
            <a:r>
              <a:rPr lang="en-GB" dirty="0"/>
              <a:t> </a:t>
            </a:r>
            <a:r>
              <a:rPr lang="en-GB" dirty="0" err="1"/>
              <a:t>შეზღუდული</a:t>
            </a:r>
            <a:r>
              <a:rPr lang="en-GB" dirty="0"/>
              <a:t> </a:t>
            </a:r>
            <a:r>
              <a:rPr lang="en-GB" dirty="0" err="1"/>
              <a:t>შესაძლებლობის</a:t>
            </a:r>
            <a:r>
              <a:rPr lang="en-GB" dirty="0"/>
              <a:t> </a:t>
            </a:r>
            <a:r>
              <a:rPr lang="en-GB" dirty="0" err="1"/>
              <a:t>სტატუსი</a:t>
            </a:r>
            <a:r>
              <a:rPr lang="en-GB" dirty="0"/>
              <a:t>, </a:t>
            </a:r>
            <a:r>
              <a:rPr lang="en-GB" dirty="0" err="1"/>
              <a:t>აღენიშნება</a:t>
            </a:r>
            <a:r>
              <a:rPr lang="en-GB" dirty="0"/>
              <a:t> </a:t>
            </a:r>
            <a:r>
              <a:rPr lang="en-GB" dirty="0" err="1"/>
              <a:t>სოციალური</a:t>
            </a:r>
            <a:r>
              <a:rPr lang="en-GB" dirty="0"/>
              <a:t> </a:t>
            </a:r>
            <a:r>
              <a:rPr lang="en-GB" dirty="0" err="1"/>
              <a:t>და</a:t>
            </a:r>
            <a:r>
              <a:rPr lang="en-GB" dirty="0"/>
              <a:t> </a:t>
            </a:r>
            <a:r>
              <a:rPr lang="en-GB" dirty="0" err="1"/>
              <a:t>დამოუკიდებ</a:t>
            </a:r>
            <a:r>
              <a:rPr lang="ka-GE" dirty="0"/>
              <a:t>ე</a:t>
            </a:r>
            <a:r>
              <a:rPr lang="en-GB" dirty="0" err="1"/>
              <a:t>ლი</a:t>
            </a:r>
            <a:r>
              <a:rPr lang="en-GB" dirty="0"/>
              <a:t> </a:t>
            </a:r>
            <a:r>
              <a:rPr lang="en-GB" dirty="0" err="1"/>
              <a:t>ცხოვრებისათვის</a:t>
            </a:r>
            <a:r>
              <a:rPr lang="en-GB" dirty="0"/>
              <a:t> </a:t>
            </a:r>
            <a:r>
              <a:rPr lang="en-GB" dirty="0" err="1"/>
              <a:t>საჭირო</a:t>
            </a:r>
            <a:r>
              <a:rPr lang="en-GB" dirty="0"/>
              <a:t>  </a:t>
            </a:r>
            <a:r>
              <a:rPr lang="en-GB" dirty="0" err="1"/>
              <a:t>უნარ-ჩვევების</a:t>
            </a:r>
            <a:r>
              <a:rPr lang="en-GB" dirty="0"/>
              <a:t> </a:t>
            </a:r>
            <a:r>
              <a:rPr lang="en-GB" dirty="0" err="1"/>
              <a:t>დეფიციტი</a:t>
            </a:r>
            <a:r>
              <a:rPr lang="en-GB" dirty="0"/>
              <a:t> </a:t>
            </a:r>
            <a:r>
              <a:rPr lang="en-GB" dirty="0" err="1"/>
              <a:t>და</a:t>
            </a:r>
            <a:r>
              <a:rPr lang="en-GB" dirty="0"/>
              <a:t> </a:t>
            </a:r>
            <a:r>
              <a:rPr lang="en-GB" dirty="0" err="1"/>
              <a:t>არ</a:t>
            </a:r>
            <a:r>
              <a:rPr lang="en-GB" dirty="0"/>
              <a:t> </a:t>
            </a:r>
            <a:r>
              <a:rPr lang="en-GB" dirty="0" err="1"/>
              <a:t>აქვს</a:t>
            </a:r>
            <a:r>
              <a:rPr lang="en-GB" dirty="0"/>
              <a:t> </a:t>
            </a:r>
            <a:r>
              <a:rPr lang="en-GB" dirty="0" err="1"/>
              <a:t>შესაბამისი</a:t>
            </a:r>
            <a:r>
              <a:rPr lang="en-GB" dirty="0"/>
              <a:t> </a:t>
            </a:r>
            <a:r>
              <a:rPr lang="en-GB" dirty="0" err="1"/>
              <a:t>მხარდამჭერი</a:t>
            </a:r>
            <a:r>
              <a:rPr lang="en-GB" dirty="0"/>
              <a:t> </a:t>
            </a:r>
            <a:r>
              <a:rPr lang="en-GB" dirty="0" err="1"/>
              <a:t>გარემო</a:t>
            </a:r>
            <a:r>
              <a:rPr lang="en-GB" dirty="0"/>
              <a:t>.</a:t>
            </a:r>
            <a:endParaRPr lang="en-US" dirty="0"/>
          </a:p>
          <a:p>
            <a:endParaRPr lang="en-US" dirty="0"/>
          </a:p>
        </p:txBody>
      </p:sp>
    </p:spTree>
    <p:extLst>
      <p:ext uri="{BB962C8B-B14F-4D97-AF65-F5344CB8AC3E}">
        <p14:creationId xmlns:p14="http://schemas.microsoft.com/office/powerpoint/2010/main" val="4139339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DDA8-64C2-CE45-911E-58557EEF4C99}"/>
              </a:ext>
            </a:extLst>
          </p:cNvPr>
          <p:cNvSpPr>
            <a:spLocks noGrp="1"/>
          </p:cNvSpPr>
          <p:nvPr>
            <p:ph type="title"/>
          </p:nvPr>
        </p:nvSpPr>
        <p:spPr/>
        <p:txBody>
          <a:bodyPr/>
          <a:lstStyle/>
          <a:p>
            <a:r>
              <a:rPr lang="en-GB" dirty="0" err="1"/>
              <a:t>საცხოვრისის</a:t>
            </a:r>
            <a:r>
              <a:rPr lang="en-GB" dirty="0"/>
              <a:t> </a:t>
            </a:r>
            <a:r>
              <a:rPr lang="en-GB" dirty="0" err="1"/>
              <a:t>მომსახურების</a:t>
            </a:r>
            <a:r>
              <a:rPr lang="en-GB" dirty="0"/>
              <a:t> </a:t>
            </a:r>
            <a:r>
              <a:rPr lang="en-GB" dirty="0" err="1"/>
              <a:t>ინტენსივობ</a:t>
            </a:r>
            <a:r>
              <a:rPr lang="ka-GE" dirty="0"/>
              <a:t>ა</a:t>
            </a:r>
            <a:endParaRPr lang="en-US" dirty="0"/>
          </a:p>
        </p:txBody>
      </p:sp>
      <p:sp>
        <p:nvSpPr>
          <p:cNvPr id="3" name="Content Placeholder 2">
            <a:extLst>
              <a:ext uri="{FF2B5EF4-FFF2-40B4-BE49-F238E27FC236}">
                <a16:creationId xmlns:a16="http://schemas.microsoft.com/office/drawing/2014/main" id="{025ADEDA-A345-4B40-94CF-C6E882615BB3}"/>
              </a:ext>
            </a:extLst>
          </p:cNvPr>
          <p:cNvSpPr>
            <a:spLocks noGrp="1"/>
          </p:cNvSpPr>
          <p:nvPr>
            <p:ph idx="1"/>
          </p:nvPr>
        </p:nvSpPr>
        <p:spPr/>
        <p:txBody>
          <a:bodyPr/>
          <a:lstStyle/>
          <a:p>
            <a:r>
              <a:rPr lang="en-GB" dirty="0"/>
              <a:t>24–</a:t>
            </a:r>
            <a:r>
              <a:rPr lang="en-GB" dirty="0" err="1"/>
              <a:t>საათის</a:t>
            </a:r>
            <a:r>
              <a:rPr lang="en-GB" dirty="0"/>
              <a:t> </a:t>
            </a:r>
            <a:r>
              <a:rPr lang="en-GB" dirty="0" err="1"/>
              <a:t>განმავლობაში</a:t>
            </a:r>
            <a:r>
              <a:rPr lang="en-GB" dirty="0"/>
              <a:t> </a:t>
            </a:r>
            <a:r>
              <a:rPr lang="en-GB" dirty="0" err="1"/>
              <a:t>საშტატო</a:t>
            </a:r>
            <a:r>
              <a:rPr lang="en-GB" dirty="0"/>
              <a:t> </a:t>
            </a:r>
            <a:r>
              <a:rPr lang="en-GB" dirty="0" err="1"/>
              <a:t>პერსონალით</a:t>
            </a:r>
            <a:r>
              <a:rPr lang="en-GB" dirty="0"/>
              <a:t> </a:t>
            </a:r>
            <a:r>
              <a:rPr lang="en-GB" dirty="0" err="1"/>
              <a:t>უზრუნველყოფილი</a:t>
            </a:r>
            <a:r>
              <a:rPr lang="en-GB" dirty="0"/>
              <a:t> </a:t>
            </a:r>
            <a:r>
              <a:rPr lang="en-GB" dirty="0" err="1"/>
              <a:t>საცხოვრისი</a:t>
            </a:r>
            <a:r>
              <a:rPr lang="en-GB" dirty="0"/>
              <a:t>;</a:t>
            </a:r>
            <a:endParaRPr lang="en-US" dirty="0"/>
          </a:p>
          <a:p>
            <a:pPr lvl="0"/>
            <a:r>
              <a:rPr lang="en-GB" dirty="0" err="1"/>
              <a:t>დღის</a:t>
            </a:r>
            <a:r>
              <a:rPr lang="en-GB" dirty="0"/>
              <a:t> </a:t>
            </a:r>
            <a:r>
              <a:rPr lang="en-GB" dirty="0" err="1"/>
              <a:t>განმავლობაში</a:t>
            </a:r>
            <a:r>
              <a:rPr lang="en-GB" dirty="0"/>
              <a:t> </a:t>
            </a:r>
            <a:r>
              <a:rPr lang="en-GB" dirty="0" err="1"/>
              <a:t>საშტატო</a:t>
            </a:r>
            <a:r>
              <a:rPr lang="en-GB" dirty="0"/>
              <a:t> </a:t>
            </a:r>
            <a:r>
              <a:rPr lang="en-GB" dirty="0" err="1"/>
              <a:t>პერსონალით</a:t>
            </a:r>
            <a:r>
              <a:rPr lang="en-GB" dirty="0"/>
              <a:t> </a:t>
            </a:r>
            <a:r>
              <a:rPr lang="en-GB" dirty="0" err="1"/>
              <a:t>უზრუნველყოფილი</a:t>
            </a:r>
            <a:r>
              <a:rPr lang="en-GB" dirty="0"/>
              <a:t> </a:t>
            </a:r>
            <a:r>
              <a:rPr lang="en-GB" dirty="0" err="1"/>
              <a:t>საცხოვრისი</a:t>
            </a:r>
            <a:r>
              <a:rPr lang="en-GB" dirty="0"/>
              <a:t>; </a:t>
            </a:r>
            <a:endParaRPr lang="en-US" dirty="0"/>
          </a:p>
          <a:p>
            <a:pPr lvl="0"/>
            <a:r>
              <a:rPr lang="en-GB" dirty="0" err="1"/>
              <a:t>ნაკლებად</a:t>
            </a:r>
            <a:r>
              <a:rPr lang="en-GB" dirty="0"/>
              <a:t> </a:t>
            </a:r>
            <a:r>
              <a:rPr lang="en-GB" dirty="0" err="1"/>
              <a:t>მხარდამჭერი</a:t>
            </a:r>
            <a:r>
              <a:rPr lang="en-GB" dirty="0"/>
              <a:t> </a:t>
            </a:r>
            <a:r>
              <a:rPr lang="en-GB" dirty="0" err="1"/>
              <a:t>საცხოვრისი</a:t>
            </a:r>
            <a:r>
              <a:rPr lang="en-GB" dirty="0"/>
              <a:t>, </a:t>
            </a:r>
            <a:r>
              <a:rPr lang="en-GB" dirty="0" err="1"/>
              <a:t>მომსვლელი</a:t>
            </a:r>
            <a:r>
              <a:rPr lang="en-GB" dirty="0"/>
              <a:t> </a:t>
            </a:r>
            <a:r>
              <a:rPr lang="en-GB" dirty="0" err="1"/>
              <a:t>საშტატო</a:t>
            </a:r>
            <a:r>
              <a:rPr lang="en-GB" dirty="0"/>
              <a:t> </a:t>
            </a:r>
            <a:r>
              <a:rPr lang="en-GB" dirty="0" err="1"/>
              <a:t>პერსონალით</a:t>
            </a:r>
            <a:r>
              <a:rPr lang="en-GB" dirty="0"/>
              <a:t>.</a:t>
            </a:r>
            <a:endParaRPr lang="en-US" dirty="0"/>
          </a:p>
          <a:p>
            <a:pPr marL="0" indent="0">
              <a:buNone/>
            </a:pPr>
            <a:endParaRPr lang="ka-GE" dirty="0"/>
          </a:p>
          <a:p>
            <a:pPr marL="0" indent="0">
              <a:buNone/>
            </a:pPr>
            <a:r>
              <a:rPr lang="en-GB" dirty="0" err="1"/>
              <a:t>საცხოვრისები</a:t>
            </a:r>
            <a:r>
              <a:rPr lang="en-GB" dirty="0"/>
              <a:t> </a:t>
            </a:r>
            <a:r>
              <a:rPr lang="en-GB" dirty="0" err="1"/>
              <a:t>განსხვავდება</a:t>
            </a:r>
            <a:r>
              <a:rPr lang="en-GB" dirty="0"/>
              <a:t> </a:t>
            </a:r>
            <a:r>
              <a:rPr lang="en-GB" dirty="0" err="1"/>
              <a:t>ბენეფიციართა</a:t>
            </a:r>
            <a:r>
              <a:rPr lang="en-GB" dirty="0"/>
              <a:t> </a:t>
            </a:r>
            <a:r>
              <a:rPr lang="en-GB" dirty="0" err="1"/>
              <a:t>რაოდენობითა</a:t>
            </a:r>
            <a:r>
              <a:rPr lang="en-GB" dirty="0"/>
              <a:t> </a:t>
            </a:r>
            <a:r>
              <a:rPr lang="en-GB" dirty="0" err="1"/>
              <a:t>და</a:t>
            </a:r>
            <a:r>
              <a:rPr lang="en-GB" dirty="0"/>
              <a:t> </a:t>
            </a:r>
            <a:r>
              <a:rPr lang="en-GB" dirty="0" err="1"/>
              <a:t>მათი</a:t>
            </a:r>
            <a:r>
              <a:rPr lang="en-GB" dirty="0"/>
              <a:t> </a:t>
            </a:r>
            <a:r>
              <a:rPr lang="en-GB" dirty="0" err="1"/>
              <a:t>დამოუკიდებლობის</a:t>
            </a:r>
            <a:r>
              <a:rPr lang="en-GB" dirty="0"/>
              <a:t> </a:t>
            </a:r>
            <a:r>
              <a:rPr lang="en-GB" dirty="0" err="1"/>
              <a:t>ხარისხით</a:t>
            </a:r>
            <a:r>
              <a:rPr lang="en-GB" dirty="0"/>
              <a:t>. </a:t>
            </a:r>
            <a:endParaRPr lang="en-US" dirty="0"/>
          </a:p>
        </p:txBody>
      </p:sp>
    </p:spTree>
    <p:extLst>
      <p:ext uri="{BB962C8B-B14F-4D97-AF65-F5344CB8AC3E}">
        <p14:creationId xmlns:p14="http://schemas.microsoft.com/office/powerpoint/2010/main" val="901331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A4D43-618E-5B49-BDBB-769F4C0AC186}"/>
              </a:ext>
            </a:extLst>
          </p:cNvPr>
          <p:cNvSpPr>
            <a:spLocks noGrp="1"/>
          </p:cNvSpPr>
          <p:nvPr>
            <p:ph type="title"/>
          </p:nvPr>
        </p:nvSpPr>
        <p:spPr/>
        <p:txBody>
          <a:bodyPr/>
          <a:lstStyle/>
          <a:p>
            <a:r>
              <a:rPr lang="en-GB" dirty="0" err="1"/>
              <a:t>საცხოვრისის</a:t>
            </a:r>
            <a:r>
              <a:rPr lang="en-GB" dirty="0"/>
              <a:t> </a:t>
            </a:r>
            <a:r>
              <a:rPr lang="en-GB" dirty="0" err="1"/>
              <a:t>ფორმები</a:t>
            </a:r>
            <a:br>
              <a:rPr lang="en-US" dirty="0"/>
            </a:br>
            <a:endParaRPr lang="en-US" dirty="0"/>
          </a:p>
        </p:txBody>
      </p:sp>
      <p:sp>
        <p:nvSpPr>
          <p:cNvPr id="3" name="Content Placeholder 2">
            <a:extLst>
              <a:ext uri="{FF2B5EF4-FFF2-40B4-BE49-F238E27FC236}">
                <a16:creationId xmlns:a16="http://schemas.microsoft.com/office/drawing/2014/main" id="{16795065-2A19-0543-B01E-8616AEEF03B9}"/>
              </a:ext>
            </a:extLst>
          </p:cNvPr>
          <p:cNvSpPr>
            <a:spLocks noGrp="1"/>
          </p:cNvSpPr>
          <p:nvPr>
            <p:ph idx="1"/>
          </p:nvPr>
        </p:nvSpPr>
        <p:spPr/>
        <p:txBody>
          <a:bodyPr/>
          <a:lstStyle/>
          <a:p>
            <a:r>
              <a:rPr lang="ka-GE" dirty="0"/>
              <a:t>ზრუნვის სახლი (</a:t>
            </a:r>
            <a:r>
              <a:rPr lang="en-GB" dirty="0" err="1"/>
              <a:t>რეზიდენტული</a:t>
            </a:r>
            <a:r>
              <a:rPr lang="en-GB" dirty="0"/>
              <a:t> </a:t>
            </a:r>
            <a:r>
              <a:rPr lang="en-GB" dirty="0" err="1"/>
              <a:t>ზრუნვის</a:t>
            </a:r>
            <a:r>
              <a:rPr lang="en-GB" dirty="0"/>
              <a:t> </a:t>
            </a:r>
            <a:r>
              <a:rPr lang="en-GB" dirty="0" err="1"/>
              <a:t>სახლები</a:t>
            </a:r>
            <a:r>
              <a:rPr lang="ka-GE" dirty="0"/>
              <a:t>)</a:t>
            </a:r>
            <a:r>
              <a:rPr lang="en-GB" dirty="0"/>
              <a:t> -</a:t>
            </a:r>
            <a:r>
              <a:rPr lang="en-GB" dirty="0" err="1"/>
              <a:t>არაუმეტეს</a:t>
            </a:r>
            <a:r>
              <a:rPr lang="en-GB" dirty="0"/>
              <a:t> 24 </a:t>
            </a:r>
            <a:r>
              <a:rPr lang="en-GB" dirty="0" err="1"/>
              <a:t>ბენეფიციარი</a:t>
            </a:r>
            <a:endParaRPr lang="ka-GE" dirty="0"/>
          </a:p>
          <a:p>
            <a:pPr marL="0" indent="0">
              <a:buNone/>
            </a:pPr>
            <a:endParaRPr lang="ka-GE" dirty="0"/>
          </a:p>
          <a:p>
            <a:pPr marL="0" indent="0">
              <a:buNone/>
            </a:pPr>
            <a:r>
              <a:rPr lang="ka-GE" dirty="0"/>
              <a:t>და</a:t>
            </a:r>
          </a:p>
          <a:p>
            <a:pPr marL="0" indent="0">
              <a:buNone/>
            </a:pPr>
            <a:endParaRPr lang="ka-GE" dirty="0"/>
          </a:p>
          <a:p>
            <a:r>
              <a:rPr lang="ka-GE" dirty="0"/>
              <a:t>დაცული საცხოვრებელი (</a:t>
            </a:r>
            <a:r>
              <a:rPr lang="en-GB" dirty="0" err="1"/>
              <a:t>საოჯახო</a:t>
            </a:r>
            <a:r>
              <a:rPr lang="en-GB" dirty="0"/>
              <a:t> </a:t>
            </a:r>
            <a:r>
              <a:rPr lang="en-GB" dirty="0" err="1"/>
              <a:t>ტიპის</a:t>
            </a:r>
            <a:r>
              <a:rPr lang="en-GB" dirty="0"/>
              <a:t> </a:t>
            </a:r>
            <a:r>
              <a:rPr lang="en-GB" dirty="0" err="1"/>
              <a:t>სახლები</a:t>
            </a:r>
            <a:r>
              <a:rPr lang="ka-GE" dirty="0"/>
              <a:t>)</a:t>
            </a:r>
            <a:r>
              <a:rPr lang="en-GB" dirty="0"/>
              <a:t> -</a:t>
            </a:r>
            <a:r>
              <a:rPr lang="en-GB" dirty="0" err="1"/>
              <a:t>არაუმეტეს</a:t>
            </a:r>
            <a:r>
              <a:rPr lang="en-GB" dirty="0"/>
              <a:t> 5 </a:t>
            </a:r>
            <a:r>
              <a:rPr lang="en-GB" dirty="0" err="1"/>
              <a:t>ბენეფიციარი</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970477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4A80-AE22-9949-93FE-26645E3C3653}"/>
              </a:ext>
            </a:extLst>
          </p:cNvPr>
          <p:cNvSpPr>
            <a:spLocks noGrp="1"/>
          </p:cNvSpPr>
          <p:nvPr>
            <p:ph type="title"/>
          </p:nvPr>
        </p:nvSpPr>
        <p:spPr/>
        <p:txBody>
          <a:bodyPr/>
          <a:lstStyle/>
          <a:p>
            <a:r>
              <a:rPr lang="ka-GE" dirty="0"/>
              <a:t>ზრუნვის სახლი</a:t>
            </a:r>
            <a:endParaRPr lang="en-US" dirty="0"/>
          </a:p>
        </p:txBody>
      </p:sp>
      <p:sp>
        <p:nvSpPr>
          <p:cNvPr id="3" name="Content Placeholder 2">
            <a:extLst>
              <a:ext uri="{FF2B5EF4-FFF2-40B4-BE49-F238E27FC236}">
                <a16:creationId xmlns:a16="http://schemas.microsoft.com/office/drawing/2014/main" id="{97A95A1B-9B94-204D-AC37-4772C850D339}"/>
              </a:ext>
            </a:extLst>
          </p:cNvPr>
          <p:cNvSpPr>
            <a:spLocks noGrp="1"/>
          </p:cNvSpPr>
          <p:nvPr>
            <p:ph idx="1"/>
          </p:nvPr>
        </p:nvSpPr>
        <p:spPr/>
        <p:txBody>
          <a:bodyPr/>
          <a:lstStyle/>
          <a:p>
            <a:r>
              <a:rPr lang="en-GB" dirty="0" err="1"/>
              <a:t>წარმოადგენს</a:t>
            </a:r>
            <a:r>
              <a:rPr lang="en-GB" dirty="0"/>
              <a:t>  </a:t>
            </a:r>
            <a:r>
              <a:rPr lang="en-GB" dirty="0" err="1"/>
              <a:t>ფსიქო-სოციალური</a:t>
            </a:r>
            <a:r>
              <a:rPr lang="en-GB" dirty="0"/>
              <a:t> </a:t>
            </a:r>
            <a:r>
              <a:rPr lang="en-GB" dirty="0" err="1"/>
              <a:t>მომსახურების</a:t>
            </a:r>
            <a:r>
              <a:rPr lang="en-GB" dirty="0"/>
              <a:t> </a:t>
            </a:r>
            <a:r>
              <a:rPr lang="en-GB" dirty="0" err="1"/>
              <a:t>სახეს</a:t>
            </a:r>
            <a:r>
              <a:rPr lang="en-GB" dirty="0"/>
              <a:t>, </a:t>
            </a:r>
            <a:r>
              <a:rPr lang="en-GB" dirty="0" err="1"/>
              <a:t>რომლის</a:t>
            </a:r>
            <a:r>
              <a:rPr lang="en-GB" dirty="0"/>
              <a:t> </a:t>
            </a:r>
            <a:r>
              <a:rPr lang="en-GB" dirty="0" err="1"/>
              <a:t>მიზანია</a:t>
            </a:r>
            <a:r>
              <a:rPr lang="en-GB" dirty="0"/>
              <a:t> </a:t>
            </a:r>
            <a:r>
              <a:rPr lang="en-GB" dirty="0" err="1"/>
              <a:t>ამ</a:t>
            </a:r>
            <a:r>
              <a:rPr lang="en-GB" dirty="0"/>
              <a:t> </a:t>
            </a:r>
            <a:r>
              <a:rPr lang="en-GB" dirty="0" err="1"/>
              <a:t>დაწესებულებებში</a:t>
            </a:r>
            <a:r>
              <a:rPr lang="en-GB" dirty="0"/>
              <a:t> </a:t>
            </a:r>
            <a:r>
              <a:rPr lang="en-GB" dirty="0" err="1"/>
              <a:t>ბენეფიციარებმა</a:t>
            </a:r>
            <a:r>
              <a:rPr lang="en-GB" dirty="0"/>
              <a:t>  </a:t>
            </a:r>
            <a:r>
              <a:rPr lang="en-GB" dirty="0" err="1"/>
              <a:t>იცხოვრონ</a:t>
            </a:r>
            <a:r>
              <a:rPr lang="en-GB" dirty="0"/>
              <a:t> </a:t>
            </a:r>
            <a:r>
              <a:rPr lang="en-GB" dirty="0" err="1"/>
              <a:t>ღირსეულად</a:t>
            </a:r>
            <a:r>
              <a:rPr lang="en-GB" dirty="0"/>
              <a:t> </a:t>
            </a:r>
            <a:r>
              <a:rPr lang="en-GB" dirty="0" err="1"/>
              <a:t>და</a:t>
            </a:r>
            <a:r>
              <a:rPr lang="en-GB" dirty="0"/>
              <a:t> </a:t>
            </a:r>
            <a:r>
              <a:rPr lang="en-GB" dirty="0" err="1"/>
              <a:t>დამოუკიდებლობის</a:t>
            </a:r>
            <a:r>
              <a:rPr lang="en-GB" dirty="0"/>
              <a:t> </a:t>
            </a:r>
            <a:r>
              <a:rPr lang="en-GB" dirty="0" err="1"/>
              <a:t>მაქსიმალური</a:t>
            </a:r>
            <a:r>
              <a:rPr lang="en-GB" dirty="0"/>
              <a:t> </a:t>
            </a:r>
            <a:r>
              <a:rPr lang="en-GB" dirty="0" err="1"/>
              <a:t>შენარჩუნებით</a:t>
            </a:r>
            <a:r>
              <a:rPr lang="en-GB" dirty="0"/>
              <a:t>. </a:t>
            </a:r>
            <a:endParaRPr lang="en-US" dirty="0"/>
          </a:p>
          <a:p>
            <a:r>
              <a:rPr lang="en-GB" dirty="0" err="1"/>
              <a:t>მომსახურების</a:t>
            </a:r>
            <a:r>
              <a:rPr lang="en-GB" dirty="0"/>
              <a:t> </a:t>
            </a:r>
            <a:r>
              <a:rPr lang="en-GB" dirty="0" err="1"/>
              <a:t>ხანგრძლივობა</a:t>
            </a:r>
            <a:r>
              <a:rPr lang="en-GB" dirty="0"/>
              <a:t> </a:t>
            </a:r>
            <a:r>
              <a:rPr lang="en-GB" dirty="0" err="1"/>
              <a:t>შემოსაზღვრული</a:t>
            </a:r>
            <a:r>
              <a:rPr lang="en-GB" dirty="0"/>
              <a:t> </a:t>
            </a:r>
            <a:r>
              <a:rPr lang="en-GB" dirty="0" err="1"/>
              <a:t>არ</a:t>
            </a:r>
            <a:r>
              <a:rPr lang="en-GB" dirty="0"/>
              <a:t> </a:t>
            </a:r>
            <a:r>
              <a:rPr lang="en-GB" dirty="0" err="1"/>
              <a:t>არის</a:t>
            </a:r>
            <a:r>
              <a:rPr lang="en-GB" dirty="0"/>
              <a:t>;</a:t>
            </a:r>
            <a:endParaRPr lang="en-US" dirty="0"/>
          </a:p>
          <a:p>
            <a:r>
              <a:rPr lang="en-GB" dirty="0" err="1"/>
              <a:t>მომსახურება</a:t>
            </a:r>
            <a:r>
              <a:rPr lang="en-GB" dirty="0"/>
              <a:t> </a:t>
            </a:r>
            <a:r>
              <a:rPr lang="en-GB" dirty="0" err="1"/>
              <a:t>მიეწოდება</a:t>
            </a:r>
            <a:r>
              <a:rPr lang="en-GB" dirty="0"/>
              <a:t> </a:t>
            </a:r>
            <a:r>
              <a:rPr lang="en-GB" dirty="0" err="1"/>
              <a:t>კვირაში</a:t>
            </a:r>
            <a:r>
              <a:rPr lang="en-GB" dirty="0"/>
              <a:t> 7 </a:t>
            </a:r>
            <a:r>
              <a:rPr lang="en-GB" dirty="0" err="1"/>
              <a:t>დღე</a:t>
            </a:r>
            <a:r>
              <a:rPr lang="en-GB" dirty="0"/>
              <a:t>, 24სთ.</a:t>
            </a:r>
            <a:endParaRPr lang="en-US" dirty="0"/>
          </a:p>
          <a:p>
            <a:endParaRPr lang="en-US" dirty="0"/>
          </a:p>
        </p:txBody>
      </p:sp>
    </p:spTree>
    <p:extLst>
      <p:ext uri="{BB962C8B-B14F-4D97-AF65-F5344CB8AC3E}">
        <p14:creationId xmlns:p14="http://schemas.microsoft.com/office/powerpoint/2010/main" val="13760498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DB067-BFF9-CF43-BCBE-BA5A5A5522E2}"/>
              </a:ext>
            </a:extLst>
          </p:cNvPr>
          <p:cNvSpPr>
            <a:spLocks noGrp="1"/>
          </p:cNvSpPr>
          <p:nvPr>
            <p:ph type="title"/>
          </p:nvPr>
        </p:nvSpPr>
        <p:spPr/>
        <p:txBody>
          <a:bodyPr/>
          <a:lstStyle/>
          <a:p>
            <a:r>
              <a:rPr lang="ka-GE" dirty="0"/>
              <a:t>დაცული საცხოვრებელი (</a:t>
            </a:r>
            <a:r>
              <a:rPr lang="en-GB" dirty="0" err="1"/>
              <a:t>საოჯახო</a:t>
            </a:r>
            <a:r>
              <a:rPr lang="en-GB" dirty="0"/>
              <a:t> </a:t>
            </a:r>
            <a:r>
              <a:rPr lang="en-GB" dirty="0" err="1"/>
              <a:t>ტიპის</a:t>
            </a:r>
            <a:r>
              <a:rPr lang="en-GB" dirty="0"/>
              <a:t> </a:t>
            </a:r>
            <a:r>
              <a:rPr lang="en-GB" dirty="0" err="1"/>
              <a:t>სახლები</a:t>
            </a:r>
            <a:r>
              <a:rPr lang="ka-GE" dirty="0"/>
              <a:t>) </a:t>
            </a:r>
            <a:endParaRPr lang="en-US" dirty="0"/>
          </a:p>
        </p:txBody>
      </p:sp>
      <p:sp>
        <p:nvSpPr>
          <p:cNvPr id="3" name="Content Placeholder 2">
            <a:extLst>
              <a:ext uri="{FF2B5EF4-FFF2-40B4-BE49-F238E27FC236}">
                <a16:creationId xmlns:a16="http://schemas.microsoft.com/office/drawing/2014/main" id="{10ACA774-63E8-F84E-B6BF-F840A1A737DB}"/>
              </a:ext>
            </a:extLst>
          </p:cNvPr>
          <p:cNvSpPr>
            <a:spLocks noGrp="1"/>
          </p:cNvSpPr>
          <p:nvPr>
            <p:ph idx="1"/>
          </p:nvPr>
        </p:nvSpPr>
        <p:spPr/>
        <p:txBody>
          <a:bodyPr/>
          <a:lstStyle/>
          <a:p>
            <a:r>
              <a:rPr lang="ka-GE" dirty="0"/>
              <a:t>წარმოადგენს სათემო სოციალურ მომსახურებას, რომლის მიზანია ოჯახურ გარემოსთან მიახლოებული პირობების შექმნა, ბენეფიციარის დამოუკიდებელი ცხოვრებისა და სოციალური ინკლუზიის  ხელშეწყობა. </a:t>
            </a:r>
            <a:endParaRPr lang="en-US" dirty="0"/>
          </a:p>
          <a:p>
            <a:r>
              <a:rPr lang="en-GB" dirty="0" err="1"/>
              <a:t>მომსახურების</a:t>
            </a:r>
            <a:r>
              <a:rPr lang="en-GB" dirty="0"/>
              <a:t> </a:t>
            </a:r>
            <a:r>
              <a:rPr lang="en-GB" dirty="0" err="1"/>
              <a:t>ხანგრძლივობა</a:t>
            </a:r>
            <a:r>
              <a:rPr lang="en-GB" dirty="0"/>
              <a:t> </a:t>
            </a:r>
            <a:r>
              <a:rPr lang="en-GB" dirty="0" err="1"/>
              <a:t>შემოსაზღვრული</a:t>
            </a:r>
            <a:r>
              <a:rPr lang="en-GB" dirty="0"/>
              <a:t> </a:t>
            </a:r>
            <a:r>
              <a:rPr lang="en-GB" dirty="0" err="1"/>
              <a:t>არ</a:t>
            </a:r>
            <a:r>
              <a:rPr lang="en-GB" dirty="0"/>
              <a:t> </a:t>
            </a:r>
            <a:r>
              <a:rPr lang="en-GB" dirty="0" err="1"/>
              <a:t>არის</a:t>
            </a:r>
            <a:r>
              <a:rPr lang="en-GB" dirty="0"/>
              <a:t>.</a:t>
            </a:r>
            <a:endParaRPr lang="en-US" dirty="0"/>
          </a:p>
          <a:p>
            <a:r>
              <a:rPr lang="en-GB" dirty="0" err="1"/>
              <a:t>მომსახურება</a:t>
            </a:r>
            <a:r>
              <a:rPr lang="en-GB" dirty="0"/>
              <a:t> </a:t>
            </a:r>
            <a:r>
              <a:rPr lang="en-GB" dirty="0" err="1"/>
              <a:t>მიეწოდება</a:t>
            </a:r>
            <a:r>
              <a:rPr lang="en-GB" dirty="0"/>
              <a:t> </a:t>
            </a:r>
            <a:r>
              <a:rPr lang="en-GB" dirty="0" err="1"/>
              <a:t>კვირაში</a:t>
            </a:r>
            <a:r>
              <a:rPr lang="en-GB" dirty="0"/>
              <a:t> </a:t>
            </a:r>
            <a:r>
              <a:rPr lang="en-GB" dirty="0" err="1"/>
              <a:t>არანაკლებ</a:t>
            </a:r>
            <a:r>
              <a:rPr lang="en-GB" dirty="0"/>
              <a:t> 21სთ</a:t>
            </a:r>
            <a:endParaRPr lang="en-US" dirty="0"/>
          </a:p>
          <a:p>
            <a:pPr marL="0" indent="0">
              <a:buNone/>
            </a:pPr>
            <a:endParaRPr lang="en-US" dirty="0"/>
          </a:p>
        </p:txBody>
      </p:sp>
    </p:spTree>
    <p:extLst>
      <p:ext uri="{BB962C8B-B14F-4D97-AF65-F5344CB8AC3E}">
        <p14:creationId xmlns:p14="http://schemas.microsoft.com/office/powerpoint/2010/main" val="2121490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EDD63-FF3B-8044-A7D5-DA3DAD4FCB83}"/>
              </a:ext>
            </a:extLst>
          </p:cNvPr>
          <p:cNvSpPr>
            <a:spLocks noGrp="1"/>
          </p:cNvSpPr>
          <p:nvPr>
            <p:ph type="title"/>
          </p:nvPr>
        </p:nvSpPr>
        <p:spPr/>
        <p:txBody>
          <a:bodyPr/>
          <a:lstStyle/>
          <a:p>
            <a:r>
              <a:rPr lang="ka-GE" dirty="0"/>
              <a:t>წარმატებული ამბულატორიული მომსახურების ინდიკატორებია</a:t>
            </a:r>
            <a:endParaRPr lang="en-US" dirty="0"/>
          </a:p>
        </p:txBody>
      </p:sp>
      <p:sp>
        <p:nvSpPr>
          <p:cNvPr id="3" name="Content Placeholder 2">
            <a:extLst>
              <a:ext uri="{FF2B5EF4-FFF2-40B4-BE49-F238E27FC236}">
                <a16:creationId xmlns:a16="http://schemas.microsoft.com/office/drawing/2014/main" id="{0F27B770-8DF3-0E42-AF1C-B25487F38ACB}"/>
              </a:ext>
            </a:extLst>
          </p:cNvPr>
          <p:cNvSpPr>
            <a:spLocks noGrp="1"/>
          </p:cNvSpPr>
          <p:nvPr>
            <p:ph idx="1"/>
          </p:nvPr>
        </p:nvSpPr>
        <p:spPr/>
        <p:txBody>
          <a:bodyPr>
            <a:normAutofit/>
          </a:bodyPr>
          <a:lstStyle/>
          <a:p>
            <a:pPr marL="0" indent="0">
              <a:buNone/>
            </a:pPr>
            <a:endParaRPr lang="en-US" dirty="0"/>
          </a:p>
          <a:p>
            <a:pPr lvl="0"/>
            <a:r>
              <a:rPr lang="ka-GE" dirty="0"/>
              <a:t>სათემო ფჯ ამბულატორიაში მიმართვიანობის გაზრდა</a:t>
            </a:r>
            <a:endParaRPr lang="en-US" dirty="0"/>
          </a:p>
          <a:p>
            <a:pPr lvl="0"/>
            <a:r>
              <a:rPr lang="ka-GE" dirty="0"/>
              <a:t>ამბულატორიული ზრუნვის ქვეშ მყოფი პაციენტების (სერვისის მომხმარებლების) სტაციონირების სიხშირის შემცირება</a:t>
            </a:r>
            <a:endParaRPr lang="en-US" dirty="0"/>
          </a:p>
          <a:p>
            <a:pPr lvl="0"/>
            <a:r>
              <a:rPr lang="ka-GE" dirty="0"/>
              <a:t>სერვისის მომხმარებლების ცხოვრების ხარისხის გაუმჯობესება</a:t>
            </a:r>
            <a:endParaRPr lang="en-US" dirty="0"/>
          </a:p>
          <a:p>
            <a:pPr lvl="0"/>
            <a:r>
              <a:rPr lang="ka-GE" dirty="0"/>
              <a:t>პაციენტებისა და მათი მზრუნველების კმაყოფილების ზრდა</a:t>
            </a:r>
            <a:endParaRPr lang="en-US" dirty="0"/>
          </a:p>
          <a:p>
            <a:endParaRPr lang="en-US" dirty="0"/>
          </a:p>
        </p:txBody>
      </p:sp>
    </p:spTree>
    <p:extLst>
      <p:ext uri="{BB962C8B-B14F-4D97-AF65-F5344CB8AC3E}">
        <p14:creationId xmlns:p14="http://schemas.microsoft.com/office/powerpoint/2010/main" val="30865040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04F3E-D6DA-E74B-A8F4-CBFB3FC31CE2}"/>
              </a:ext>
            </a:extLst>
          </p:cNvPr>
          <p:cNvSpPr>
            <a:spLocks noGrp="1"/>
          </p:cNvSpPr>
          <p:nvPr>
            <p:ph type="title"/>
          </p:nvPr>
        </p:nvSpPr>
        <p:spPr/>
        <p:txBody>
          <a:bodyPr/>
          <a:lstStyle/>
          <a:p>
            <a:r>
              <a:rPr lang="ka-GE" dirty="0"/>
              <a:t>საცხოვრისის ძირითადი აქტივობები</a:t>
            </a:r>
            <a:endParaRPr lang="en-US" dirty="0"/>
          </a:p>
        </p:txBody>
      </p:sp>
      <p:sp>
        <p:nvSpPr>
          <p:cNvPr id="3" name="Content Placeholder 2">
            <a:extLst>
              <a:ext uri="{FF2B5EF4-FFF2-40B4-BE49-F238E27FC236}">
                <a16:creationId xmlns:a16="http://schemas.microsoft.com/office/drawing/2014/main" id="{0608B463-9244-784A-88F4-8EFB3807779B}"/>
              </a:ext>
            </a:extLst>
          </p:cNvPr>
          <p:cNvSpPr>
            <a:spLocks noGrp="1"/>
          </p:cNvSpPr>
          <p:nvPr>
            <p:ph idx="1"/>
          </p:nvPr>
        </p:nvSpPr>
        <p:spPr/>
        <p:txBody>
          <a:bodyPr>
            <a:normAutofit fontScale="92500"/>
          </a:bodyPr>
          <a:lstStyle/>
          <a:p>
            <a:pPr lvl="0"/>
            <a:r>
              <a:rPr lang="ka-GE" dirty="0"/>
              <a:t>ბენეფიციარის ფსიქო-სოციალური საჭიროებების შეაფსება და ინდივიდუალური ზრუნვის გეგმის შედგენა; </a:t>
            </a:r>
            <a:endParaRPr lang="en-US" dirty="0"/>
          </a:p>
          <a:p>
            <a:pPr lvl="0"/>
            <a:r>
              <a:rPr lang="ka-GE" dirty="0"/>
              <a:t>სოციალური მხარდაჭერა და თემში ინტეგრაციის ხელშეწყობა;</a:t>
            </a:r>
            <a:endParaRPr lang="en-US" dirty="0"/>
          </a:p>
          <a:p>
            <a:pPr lvl="0"/>
            <a:r>
              <a:rPr lang="ka-GE" dirty="0"/>
              <a:t>შესაბამისი ჯანდაცვის და სარეაბილიტაციო მომსახურების მიწოდების ორგანიზება;</a:t>
            </a:r>
            <a:endParaRPr lang="en-US" dirty="0"/>
          </a:p>
          <a:p>
            <a:r>
              <a:rPr lang="ka-GE" dirty="0"/>
              <a:t>კვებით უზრუნველყოფა.</a:t>
            </a:r>
            <a:r>
              <a:rPr lang="en-US" dirty="0"/>
              <a:t> </a:t>
            </a:r>
            <a:endParaRPr lang="ka-GE" dirty="0"/>
          </a:p>
          <a:p>
            <a:pPr marL="0" indent="0">
              <a:buNone/>
            </a:pPr>
            <a:endParaRPr lang="ka-GE" dirty="0"/>
          </a:p>
          <a:p>
            <a:pPr marL="0" indent="0">
              <a:buNone/>
            </a:pPr>
            <a:r>
              <a:rPr lang="ka-GE" dirty="0"/>
              <a:t>საცხოვრისის </a:t>
            </a:r>
            <a:r>
              <a:rPr lang="en-US" dirty="0" err="1"/>
              <a:t>მომსახურება</a:t>
            </a:r>
            <a:r>
              <a:rPr lang="en-US" dirty="0"/>
              <a:t> </a:t>
            </a:r>
            <a:r>
              <a:rPr lang="en-US" dirty="0" err="1"/>
              <a:t>ხორციელდება</a:t>
            </a:r>
            <a:r>
              <a:rPr lang="en-US" dirty="0"/>
              <a:t> </a:t>
            </a:r>
            <a:r>
              <a:rPr lang="en-US" dirty="0" err="1"/>
              <a:t>ბიო-ფსიქო-სოციალური</a:t>
            </a:r>
            <a:r>
              <a:rPr lang="en-US" dirty="0"/>
              <a:t> </a:t>
            </a:r>
            <a:r>
              <a:rPr lang="en-US" dirty="0" err="1"/>
              <a:t>მოდელისა</a:t>
            </a:r>
            <a:r>
              <a:rPr lang="en-US" dirty="0"/>
              <a:t> </a:t>
            </a:r>
            <a:r>
              <a:rPr lang="en-US" dirty="0" err="1"/>
              <a:t>და</a:t>
            </a:r>
            <a:r>
              <a:rPr lang="en-US" dirty="0"/>
              <a:t> </a:t>
            </a:r>
            <a:r>
              <a:rPr lang="en-US" dirty="0" err="1"/>
              <a:t>პიროვნების</a:t>
            </a:r>
            <a:r>
              <a:rPr lang="en-US" dirty="0"/>
              <a:t> </a:t>
            </a:r>
            <a:r>
              <a:rPr lang="en-US" dirty="0" err="1"/>
              <a:t>საჭიროებებზე</a:t>
            </a:r>
            <a:r>
              <a:rPr lang="en-US" dirty="0"/>
              <a:t> </a:t>
            </a:r>
            <a:r>
              <a:rPr lang="en-US" dirty="0" err="1"/>
              <a:t>ორიენტირებული</a:t>
            </a:r>
            <a:r>
              <a:rPr lang="en-US" dirty="0"/>
              <a:t> </a:t>
            </a:r>
            <a:r>
              <a:rPr lang="en-US" dirty="0" err="1"/>
              <a:t>მიდგომის</a:t>
            </a:r>
            <a:r>
              <a:rPr lang="en-US" dirty="0"/>
              <a:t> </a:t>
            </a:r>
            <a:r>
              <a:rPr lang="en-US" dirty="0" err="1"/>
              <a:t>პრინციპებით</a:t>
            </a:r>
            <a:r>
              <a:rPr lang="ka-GE" dirty="0"/>
              <a:t>ა:</a:t>
            </a:r>
            <a:endParaRPr lang="en-US" dirty="0"/>
          </a:p>
          <a:p>
            <a:endParaRPr lang="en-US" dirty="0"/>
          </a:p>
        </p:txBody>
      </p:sp>
    </p:spTree>
    <p:extLst>
      <p:ext uri="{BB962C8B-B14F-4D97-AF65-F5344CB8AC3E}">
        <p14:creationId xmlns:p14="http://schemas.microsoft.com/office/powerpoint/2010/main" val="2418465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C152B-9ED1-1F4B-9F44-897566F3A607}"/>
              </a:ext>
            </a:extLst>
          </p:cNvPr>
          <p:cNvSpPr>
            <a:spLocks noGrp="1"/>
          </p:cNvSpPr>
          <p:nvPr>
            <p:ph type="title"/>
          </p:nvPr>
        </p:nvSpPr>
        <p:spPr/>
        <p:txBody>
          <a:bodyPr/>
          <a:lstStyle/>
          <a:p>
            <a:r>
              <a:rPr lang="ka-GE" dirty="0"/>
              <a:t>წარმატებული საცხოვრისის მომსახურების ინდიკატორებია</a:t>
            </a:r>
            <a:endParaRPr lang="en-US" dirty="0"/>
          </a:p>
        </p:txBody>
      </p:sp>
      <p:sp>
        <p:nvSpPr>
          <p:cNvPr id="3" name="Content Placeholder 2">
            <a:extLst>
              <a:ext uri="{FF2B5EF4-FFF2-40B4-BE49-F238E27FC236}">
                <a16:creationId xmlns:a16="http://schemas.microsoft.com/office/drawing/2014/main" id="{2821E545-0586-524D-B3C5-43B40E18900E}"/>
              </a:ext>
            </a:extLst>
          </p:cNvPr>
          <p:cNvSpPr>
            <a:spLocks noGrp="1"/>
          </p:cNvSpPr>
          <p:nvPr>
            <p:ph idx="1"/>
          </p:nvPr>
        </p:nvSpPr>
        <p:spPr/>
        <p:txBody>
          <a:bodyPr/>
          <a:lstStyle/>
          <a:p>
            <a:pPr marL="0" indent="0">
              <a:buNone/>
            </a:pPr>
            <a:endParaRPr lang="en-US" dirty="0"/>
          </a:p>
          <a:p>
            <a:pPr lvl="0"/>
            <a:r>
              <a:rPr lang="ka-GE" dirty="0"/>
              <a:t>ბენეფიციართა ჩართვა სხვადასხვა დღის აქტივობებში;</a:t>
            </a:r>
            <a:endParaRPr lang="en-US" dirty="0"/>
          </a:p>
          <a:p>
            <a:pPr lvl="0"/>
            <a:r>
              <a:rPr lang="ka-GE" dirty="0"/>
              <a:t>ბენეფიციართა ფსიქიატრიულ სტაციონარში მოთავსება/განმეორებითი მოთავსების შემცირება;</a:t>
            </a:r>
            <a:endParaRPr lang="en-US" dirty="0"/>
          </a:p>
          <a:p>
            <a:pPr lvl="0"/>
            <a:r>
              <a:rPr lang="ka-GE" dirty="0"/>
              <a:t>ბენეფიციართა სოციალური ფუნქციონირების გაუმჯობესება;</a:t>
            </a:r>
            <a:endParaRPr lang="en-US" dirty="0"/>
          </a:p>
          <a:p>
            <a:pPr lvl="0"/>
            <a:r>
              <a:rPr lang="ka-GE" dirty="0"/>
              <a:t>ბენეფიციართა ყოფითი უნარ-ჩვევების გაუმჯობესება;</a:t>
            </a:r>
            <a:endParaRPr lang="en-US" dirty="0"/>
          </a:p>
          <a:p>
            <a:r>
              <a:rPr lang="ka-GE" dirty="0"/>
              <a:t>ბენეფიციართა სოციალიზაციის ხარისხი </a:t>
            </a:r>
            <a:endParaRPr lang="en-US" dirty="0"/>
          </a:p>
        </p:txBody>
      </p:sp>
    </p:spTree>
    <p:extLst>
      <p:ext uri="{BB962C8B-B14F-4D97-AF65-F5344CB8AC3E}">
        <p14:creationId xmlns:p14="http://schemas.microsoft.com/office/powerpoint/2010/main" val="22199799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7848600" cy="457200"/>
          </a:xfrm>
        </p:spPr>
        <p:txBody>
          <a:bodyPr>
            <a:noAutofit/>
          </a:bodyPr>
          <a:lstStyle/>
          <a:p>
            <a:r>
              <a:rPr lang="ka-GE" sz="1400" b="1" dirty="0">
                <a:solidFill>
                  <a:schemeClr val="accent6"/>
                </a:solidFill>
              </a:rPr>
              <a:t> </a:t>
            </a:r>
            <a:r>
              <a:rPr lang="en-US" sz="1400" b="1" dirty="0" err="1">
                <a:solidFill>
                  <a:srgbClr val="2F5496"/>
                </a:solidFill>
              </a:rPr>
              <a:t>ფსიქიატრიულ</a:t>
            </a:r>
            <a:r>
              <a:rPr lang="en-US" sz="1400" b="1" dirty="0">
                <a:solidFill>
                  <a:srgbClr val="2F5496"/>
                </a:solidFill>
              </a:rPr>
              <a:t> </a:t>
            </a:r>
            <a:r>
              <a:rPr lang="en-US" sz="1400" b="1" dirty="0" err="1">
                <a:solidFill>
                  <a:srgbClr val="2F5496"/>
                </a:solidFill>
              </a:rPr>
              <a:t>სტაციონარებში</a:t>
            </a:r>
            <a:r>
              <a:rPr lang="en-US" sz="1400" b="1" dirty="0">
                <a:solidFill>
                  <a:srgbClr val="2F5496"/>
                </a:solidFill>
              </a:rPr>
              <a:t> </a:t>
            </a:r>
            <a:r>
              <a:rPr lang="en-US" sz="1400" b="1" dirty="0" err="1">
                <a:solidFill>
                  <a:srgbClr val="2F5496"/>
                </a:solidFill>
              </a:rPr>
              <a:t>პაციენტების</a:t>
            </a:r>
            <a:r>
              <a:rPr lang="en-US" sz="1400" b="1" dirty="0">
                <a:solidFill>
                  <a:srgbClr val="2F5496"/>
                </a:solidFill>
              </a:rPr>
              <a:t> 180 </a:t>
            </a:r>
            <a:r>
              <a:rPr lang="en-US" sz="1400" b="1" dirty="0" err="1">
                <a:solidFill>
                  <a:srgbClr val="2F5496"/>
                </a:solidFill>
              </a:rPr>
              <a:t>დღეზე</a:t>
            </a:r>
            <a:r>
              <a:rPr lang="en-US" sz="1400" b="1" dirty="0">
                <a:solidFill>
                  <a:srgbClr val="2F5496"/>
                </a:solidFill>
              </a:rPr>
              <a:t> </a:t>
            </a:r>
            <a:r>
              <a:rPr lang="en-US" sz="1400" b="1" dirty="0" err="1">
                <a:solidFill>
                  <a:srgbClr val="2F5496"/>
                </a:solidFill>
              </a:rPr>
              <a:t>მეტი</a:t>
            </a:r>
            <a:r>
              <a:rPr lang="en-US" sz="1400" b="1" dirty="0">
                <a:solidFill>
                  <a:srgbClr val="2F5496"/>
                </a:solidFill>
              </a:rPr>
              <a:t> </a:t>
            </a:r>
            <a:r>
              <a:rPr lang="en-US" sz="1400" b="1" dirty="0" err="1">
                <a:solidFill>
                  <a:srgbClr val="2F5496"/>
                </a:solidFill>
              </a:rPr>
              <a:t>დაყოვნების</a:t>
            </a:r>
            <a:r>
              <a:rPr lang="en-US" sz="1400" b="1" dirty="0">
                <a:solidFill>
                  <a:srgbClr val="2F5496"/>
                </a:solidFill>
              </a:rPr>
              <a:t> </a:t>
            </a:r>
            <a:r>
              <a:rPr lang="en-US" sz="1400" b="1" dirty="0" err="1">
                <a:solidFill>
                  <a:srgbClr val="2F5496"/>
                </a:solidFill>
              </a:rPr>
              <a:t>მაჩვენებელი</a:t>
            </a:r>
            <a:r>
              <a:rPr lang="en-US" sz="1400" b="1" dirty="0">
                <a:solidFill>
                  <a:srgbClr val="2F5496"/>
                </a:solidFill>
              </a:rPr>
              <a:t> </a:t>
            </a:r>
            <a:r>
              <a:rPr lang="en-US" sz="1400" dirty="0">
                <a:solidFill>
                  <a:srgbClr val="2F5496"/>
                </a:solidFill>
              </a:rPr>
              <a:t>(2018 </a:t>
            </a:r>
            <a:r>
              <a:rPr lang="en-US" sz="1400" dirty="0" err="1">
                <a:solidFill>
                  <a:srgbClr val="2F5496"/>
                </a:solidFill>
              </a:rPr>
              <a:t>წ</a:t>
            </a:r>
            <a:r>
              <a:rPr lang="en-US" sz="1400" dirty="0">
                <a:solidFill>
                  <a:srgbClr val="2F5496"/>
                </a:solidFill>
              </a:rPr>
              <a:t> </a:t>
            </a:r>
            <a:r>
              <a:rPr lang="en-US" sz="1400" dirty="0" err="1">
                <a:solidFill>
                  <a:srgbClr val="2F5496"/>
                </a:solidFill>
              </a:rPr>
              <a:t>მაისი</a:t>
            </a:r>
            <a:r>
              <a:rPr lang="en-US" sz="1400" dirty="0">
                <a:solidFill>
                  <a:srgbClr val="2F5496"/>
                </a:solidFill>
              </a:rPr>
              <a:t>)</a:t>
            </a:r>
            <a:endParaRPr lang="ru-RU" sz="1400" dirty="0">
              <a:solidFill>
                <a:srgbClr val="2F5496"/>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614619237"/>
              </p:ext>
            </p:extLst>
          </p:nvPr>
        </p:nvGraphicFramePr>
        <p:xfrm>
          <a:off x="1311442" y="1066801"/>
          <a:ext cx="9192126" cy="5346028"/>
        </p:xfrm>
        <a:graphic>
          <a:graphicData uri="http://schemas.openxmlformats.org/drawingml/2006/table">
            <a:tbl>
              <a:tblPr firstRow="1" firstCol="1" bandRow="1"/>
              <a:tblGrid>
                <a:gridCol w="6849035">
                  <a:extLst>
                    <a:ext uri="{9D8B030D-6E8A-4147-A177-3AD203B41FA5}">
                      <a16:colId xmlns:a16="http://schemas.microsoft.com/office/drawing/2014/main" val="20000"/>
                    </a:ext>
                  </a:extLst>
                </a:gridCol>
                <a:gridCol w="2343091">
                  <a:extLst>
                    <a:ext uri="{9D8B030D-6E8A-4147-A177-3AD203B41FA5}">
                      <a16:colId xmlns:a16="http://schemas.microsoft.com/office/drawing/2014/main" val="20001"/>
                    </a:ext>
                  </a:extLst>
                </a:gridCol>
              </a:tblGrid>
              <a:tr h="632324">
                <a:tc>
                  <a:txBody>
                    <a:bodyPr/>
                    <a:lstStyle/>
                    <a:p>
                      <a:pPr algn="ctr">
                        <a:lnSpc>
                          <a:spcPct val="107000"/>
                        </a:lnSpc>
                        <a:spcAft>
                          <a:spcPts val="0"/>
                        </a:spcAft>
                      </a:pPr>
                      <a:r>
                        <a:rPr lang="en-US" sz="1150" b="1">
                          <a:solidFill>
                            <a:srgbClr val="FFFFFF"/>
                          </a:solidFill>
                          <a:effectLst/>
                          <a:latin typeface="Sylfaen"/>
                          <a:ea typeface="Times New Roman"/>
                          <a:cs typeface="Sylfaen"/>
                        </a:rPr>
                        <a:t>ქალაქი</a:t>
                      </a:r>
                      <a:r>
                        <a:rPr lang="en-US" sz="1150" b="1">
                          <a:solidFill>
                            <a:srgbClr val="FFFFFF"/>
                          </a:solidFill>
                          <a:effectLst/>
                          <a:latin typeface="Calibri"/>
                          <a:ea typeface="Times New Roman"/>
                          <a:cs typeface="Calibri"/>
                        </a:rPr>
                        <a:t>/</a:t>
                      </a:r>
                      <a:r>
                        <a:rPr lang="en-US" sz="1150" b="1">
                          <a:solidFill>
                            <a:srgbClr val="FFFFFF"/>
                          </a:solidFill>
                          <a:effectLst/>
                          <a:latin typeface="Sylfaen"/>
                          <a:ea typeface="Times New Roman"/>
                          <a:cs typeface="Sylfaen"/>
                        </a:rPr>
                        <a:t>რაიონი</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en-US" sz="1150" b="1">
                          <a:solidFill>
                            <a:srgbClr val="FFFFFF"/>
                          </a:solidFill>
                          <a:effectLst/>
                          <a:latin typeface="Sylfaen"/>
                          <a:ea typeface="Times New Roman"/>
                          <a:cs typeface="Sylfaen"/>
                        </a:rPr>
                        <a:t>მოსახლეობა</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val="10000"/>
                  </a:ext>
                </a:extLst>
              </a:tr>
              <a:tr h="632324">
                <a:tc>
                  <a:txBody>
                    <a:bodyPr/>
                    <a:lstStyle/>
                    <a:p>
                      <a:pPr algn="l">
                        <a:lnSpc>
                          <a:spcPct val="107000"/>
                        </a:lnSpc>
                        <a:spcAft>
                          <a:spcPts val="0"/>
                        </a:spcAft>
                      </a:pPr>
                      <a:r>
                        <a:rPr lang="ka-GE" sz="1200">
                          <a:solidFill>
                            <a:srgbClr val="000000"/>
                          </a:solidFill>
                          <a:effectLst/>
                          <a:latin typeface="Calibri"/>
                          <a:ea typeface="Times New Roman"/>
                          <a:cs typeface="Calibri"/>
                        </a:rPr>
                        <a:t>"</a:t>
                      </a:r>
                      <a:r>
                        <a:rPr lang="ka-GE" sz="1200">
                          <a:solidFill>
                            <a:srgbClr val="000000"/>
                          </a:solidFill>
                          <a:effectLst/>
                          <a:latin typeface="Sylfaen"/>
                          <a:ea typeface="Times New Roman"/>
                          <a:cs typeface="Sylfaen"/>
                        </a:rPr>
                        <a:t>ფსიქიკური</a:t>
                      </a:r>
                      <a:r>
                        <a:rPr lang="ka-GE" sz="1200">
                          <a:solidFill>
                            <a:srgbClr val="000000"/>
                          </a:solidFill>
                          <a:effectLst/>
                          <a:latin typeface="Calibri"/>
                          <a:ea typeface="Times New Roman"/>
                          <a:cs typeface="Calibri"/>
                        </a:rPr>
                        <a:t> </a:t>
                      </a:r>
                      <a:r>
                        <a:rPr lang="ka-GE" sz="1200">
                          <a:solidFill>
                            <a:srgbClr val="000000"/>
                          </a:solidFill>
                          <a:effectLst/>
                          <a:latin typeface="Sylfaen"/>
                          <a:ea typeface="Times New Roman"/>
                          <a:cs typeface="Sylfaen"/>
                        </a:rPr>
                        <a:t>ჯანმრთელობის</a:t>
                      </a:r>
                      <a:r>
                        <a:rPr lang="ka-GE" sz="1200">
                          <a:solidFill>
                            <a:srgbClr val="000000"/>
                          </a:solidFill>
                          <a:effectLst/>
                          <a:latin typeface="Calibri"/>
                          <a:ea typeface="Times New Roman"/>
                          <a:cs typeface="Calibri"/>
                        </a:rPr>
                        <a:t> </a:t>
                      </a:r>
                      <a:r>
                        <a:rPr lang="ka-GE" sz="1200">
                          <a:solidFill>
                            <a:srgbClr val="000000"/>
                          </a:solidFill>
                          <a:effectLst/>
                          <a:latin typeface="Sylfaen"/>
                          <a:ea typeface="Times New Roman"/>
                          <a:cs typeface="Sylfaen"/>
                        </a:rPr>
                        <a:t>და</a:t>
                      </a:r>
                      <a:r>
                        <a:rPr lang="ka-GE" sz="1200">
                          <a:solidFill>
                            <a:srgbClr val="000000"/>
                          </a:solidFill>
                          <a:effectLst/>
                          <a:latin typeface="Calibri"/>
                          <a:ea typeface="Times New Roman"/>
                          <a:cs typeface="Calibri"/>
                        </a:rPr>
                        <a:t> </a:t>
                      </a:r>
                      <a:r>
                        <a:rPr lang="ka-GE" sz="1200">
                          <a:solidFill>
                            <a:srgbClr val="000000"/>
                          </a:solidFill>
                          <a:effectLst/>
                          <a:latin typeface="Sylfaen"/>
                          <a:ea typeface="Times New Roman"/>
                          <a:cs typeface="Sylfaen"/>
                        </a:rPr>
                        <a:t>ნარკომანიის</a:t>
                      </a:r>
                      <a:r>
                        <a:rPr lang="ka-GE" sz="1200">
                          <a:solidFill>
                            <a:srgbClr val="000000"/>
                          </a:solidFill>
                          <a:effectLst/>
                          <a:latin typeface="Calibri"/>
                          <a:ea typeface="Times New Roman"/>
                          <a:cs typeface="Calibri"/>
                        </a:rPr>
                        <a:t> </a:t>
                      </a:r>
                      <a:r>
                        <a:rPr lang="ka-GE" sz="1200">
                          <a:solidFill>
                            <a:srgbClr val="000000"/>
                          </a:solidFill>
                          <a:effectLst/>
                          <a:latin typeface="Sylfaen"/>
                          <a:ea typeface="Times New Roman"/>
                          <a:cs typeface="Sylfaen"/>
                        </a:rPr>
                        <a:t>პრევენციის</a:t>
                      </a:r>
                      <a:r>
                        <a:rPr lang="ka-GE" sz="1200">
                          <a:solidFill>
                            <a:srgbClr val="000000"/>
                          </a:solidFill>
                          <a:effectLst/>
                          <a:latin typeface="Calibri"/>
                          <a:ea typeface="Times New Roman"/>
                          <a:cs typeface="Calibri"/>
                        </a:rPr>
                        <a:t> </a:t>
                      </a:r>
                      <a:r>
                        <a:rPr lang="ka-GE" sz="1200">
                          <a:solidFill>
                            <a:srgbClr val="000000"/>
                          </a:solidFill>
                          <a:effectLst/>
                          <a:latin typeface="Sylfaen"/>
                          <a:ea typeface="Times New Roman"/>
                          <a:cs typeface="Sylfaen"/>
                        </a:rPr>
                        <a:t>ცენტრი</a:t>
                      </a:r>
                      <a:r>
                        <a:rPr lang="ka-GE" sz="1200">
                          <a:solidFill>
                            <a:srgbClr val="000000"/>
                          </a:solidFill>
                          <a:effectLst/>
                          <a:latin typeface="Calibri"/>
                          <a:ea typeface="Times New Roman"/>
                          <a:cs typeface="Calibri"/>
                        </a:rPr>
                        <a:t>"</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200">
                          <a:solidFill>
                            <a:srgbClr val="000000"/>
                          </a:solidFill>
                          <a:effectLst/>
                          <a:latin typeface="Sylfaen"/>
                          <a:ea typeface="Times New Roman"/>
                          <a:cs typeface="Calibri"/>
                        </a:rPr>
                        <a:t>15</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1548">
                <a:tc>
                  <a:txBody>
                    <a:bodyPr/>
                    <a:lstStyle/>
                    <a:p>
                      <a:pPr algn="l">
                        <a:lnSpc>
                          <a:spcPct val="107000"/>
                        </a:lnSpc>
                        <a:spcAft>
                          <a:spcPts val="0"/>
                        </a:spcAft>
                      </a:pPr>
                      <a:r>
                        <a:rPr lang="ka-GE" sz="1200">
                          <a:solidFill>
                            <a:srgbClr val="000000"/>
                          </a:solidFill>
                          <a:effectLst/>
                          <a:latin typeface="Calibri"/>
                          <a:ea typeface="Times New Roman"/>
                          <a:cs typeface="Calibri"/>
                        </a:rPr>
                        <a:t>"</a:t>
                      </a:r>
                      <a:r>
                        <a:rPr lang="ka-GE" sz="1200">
                          <a:solidFill>
                            <a:srgbClr val="000000"/>
                          </a:solidFill>
                          <a:effectLst/>
                          <a:latin typeface="Sylfaen"/>
                          <a:ea typeface="Times New Roman"/>
                          <a:cs typeface="Sylfaen"/>
                        </a:rPr>
                        <a:t>ქალაქ</a:t>
                      </a:r>
                      <a:r>
                        <a:rPr lang="ka-GE" sz="1200">
                          <a:solidFill>
                            <a:srgbClr val="000000"/>
                          </a:solidFill>
                          <a:effectLst/>
                          <a:latin typeface="Calibri"/>
                          <a:ea typeface="Times New Roman"/>
                          <a:cs typeface="Calibri"/>
                        </a:rPr>
                        <a:t> </a:t>
                      </a:r>
                      <a:r>
                        <a:rPr lang="ka-GE" sz="1200">
                          <a:solidFill>
                            <a:srgbClr val="000000"/>
                          </a:solidFill>
                          <a:effectLst/>
                          <a:latin typeface="Sylfaen"/>
                          <a:ea typeface="Times New Roman"/>
                          <a:cs typeface="Sylfaen"/>
                        </a:rPr>
                        <a:t>თბილისის</a:t>
                      </a:r>
                      <a:r>
                        <a:rPr lang="ka-GE" sz="1200">
                          <a:solidFill>
                            <a:srgbClr val="000000"/>
                          </a:solidFill>
                          <a:effectLst/>
                          <a:latin typeface="Calibri"/>
                          <a:ea typeface="Times New Roman"/>
                          <a:cs typeface="Calibri"/>
                        </a:rPr>
                        <a:t> </a:t>
                      </a:r>
                      <a:r>
                        <a:rPr lang="ka-GE" sz="1200">
                          <a:solidFill>
                            <a:srgbClr val="000000"/>
                          </a:solidFill>
                          <a:effectLst/>
                          <a:latin typeface="Sylfaen"/>
                          <a:ea typeface="Times New Roman"/>
                          <a:cs typeface="Sylfaen"/>
                        </a:rPr>
                        <a:t>ფსიქიკური</a:t>
                      </a:r>
                      <a:r>
                        <a:rPr lang="ka-GE" sz="1200">
                          <a:solidFill>
                            <a:srgbClr val="000000"/>
                          </a:solidFill>
                          <a:effectLst/>
                          <a:latin typeface="Calibri"/>
                          <a:ea typeface="Times New Roman"/>
                          <a:cs typeface="Calibri"/>
                        </a:rPr>
                        <a:t> </a:t>
                      </a:r>
                      <a:r>
                        <a:rPr lang="ka-GE" sz="1200">
                          <a:solidFill>
                            <a:srgbClr val="000000"/>
                          </a:solidFill>
                          <a:effectLst/>
                          <a:latin typeface="Sylfaen"/>
                          <a:ea typeface="Times New Roman"/>
                          <a:cs typeface="Sylfaen"/>
                        </a:rPr>
                        <a:t>ჯანმრთელობის</a:t>
                      </a:r>
                      <a:r>
                        <a:rPr lang="ka-GE" sz="1200">
                          <a:solidFill>
                            <a:srgbClr val="000000"/>
                          </a:solidFill>
                          <a:effectLst/>
                          <a:latin typeface="Calibri"/>
                          <a:ea typeface="Times New Roman"/>
                          <a:cs typeface="Calibri"/>
                        </a:rPr>
                        <a:t> </a:t>
                      </a:r>
                      <a:r>
                        <a:rPr lang="ka-GE" sz="1200">
                          <a:solidFill>
                            <a:srgbClr val="000000"/>
                          </a:solidFill>
                          <a:effectLst/>
                          <a:latin typeface="Sylfaen"/>
                          <a:ea typeface="Times New Roman"/>
                          <a:cs typeface="Sylfaen"/>
                        </a:rPr>
                        <a:t>ცენტრი</a:t>
                      </a:r>
                      <a:r>
                        <a:rPr lang="ka-GE" sz="1200">
                          <a:solidFill>
                            <a:srgbClr val="000000"/>
                          </a:solidFill>
                          <a:effectLst/>
                          <a:latin typeface="Calibri"/>
                          <a:ea typeface="Times New Roman"/>
                          <a:cs typeface="Calibri"/>
                        </a:rPr>
                        <a:t>"</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200">
                          <a:solidFill>
                            <a:srgbClr val="000000"/>
                          </a:solidFill>
                          <a:effectLst/>
                          <a:latin typeface="Calibri"/>
                          <a:ea typeface="Times New Roman"/>
                          <a:cs typeface="Calibri"/>
                        </a:rPr>
                        <a:t>7</a:t>
                      </a:r>
                      <a:r>
                        <a:rPr lang="ka-GE" sz="1200">
                          <a:solidFill>
                            <a:srgbClr val="000000"/>
                          </a:solidFill>
                          <a:effectLst/>
                          <a:latin typeface="Sylfaen"/>
                          <a:ea typeface="Times New Roman"/>
                          <a:cs typeface="Calibri"/>
                        </a:rPr>
                        <a:t>6</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21548">
                <a:tc>
                  <a:txBody>
                    <a:bodyPr/>
                    <a:lstStyle/>
                    <a:p>
                      <a:pPr algn="l">
                        <a:lnSpc>
                          <a:spcPct val="107000"/>
                        </a:lnSpc>
                        <a:spcAft>
                          <a:spcPts val="0"/>
                        </a:spcAft>
                      </a:pPr>
                      <a:r>
                        <a:rPr lang="en-GB" sz="1200">
                          <a:solidFill>
                            <a:srgbClr val="000000"/>
                          </a:solidFill>
                          <a:effectLst/>
                          <a:latin typeface="Sylfaen"/>
                          <a:ea typeface="Times New Roman"/>
                          <a:cs typeface="Sylfaen"/>
                        </a:rPr>
                        <a:t>შპს</a:t>
                      </a:r>
                      <a:r>
                        <a:rPr lang="en-GB" sz="1200">
                          <a:solidFill>
                            <a:srgbClr val="000000"/>
                          </a:solidFill>
                          <a:effectLst/>
                          <a:latin typeface="Calibri"/>
                          <a:ea typeface="Times New Roman"/>
                          <a:cs typeface="Calibri"/>
                        </a:rPr>
                        <a:t> „</a:t>
                      </a:r>
                      <a:r>
                        <a:rPr lang="en-GB" sz="1200">
                          <a:solidFill>
                            <a:srgbClr val="000000"/>
                          </a:solidFill>
                          <a:effectLst/>
                          <a:latin typeface="Sylfaen"/>
                          <a:ea typeface="Times New Roman"/>
                          <a:cs typeface="Sylfaen"/>
                        </a:rPr>
                        <a:t>რუსთავის</a:t>
                      </a:r>
                      <a:r>
                        <a:rPr lang="en-GB" sz="1200">
                          <a:solidFill>
                            <a:srgbClr val="000000"/>
                          </a:solidFill>
                          <a:effectLst/>
                          <a:latin typeface="Calibri"/>
                          <a:ea typeface="Times New Roman"/>
                          <a:cs typeface="Calibri"/>
                        </a:rPr>
                        <a:t> </a:t>
                      </a:r>
                      <a:r>
                        <a:rPr lang="en-GB" sz="1200">
                          <a:solidFill>
                            <a:srgbClr val="000000"/>
                          </a:solidFill>
                          <a:effectLst/>
                          <a:latin typeface="Sylfaen"/>
                          <a:ea typeface="Times New Roman"/>
                          <a:cs typeface="Sylfaen"/>
                        </a:rPr>
                        <a:t>ფსიქიკური</a:t>
                      </a:r>
                      <a:r>
                        <a:rPr lang="en-GB" sz="1200">
                          <a:solidFill>
                            <a:srgbClr val="000000"/>
                          </a:solidFill>
                          <a:effectLst/>
                          <a:latin typeface="Calibri"/>
                          <a:ea typeface="Times New Roman"/>
                          <a:cs typeface="Calibri"/>
                        </a:rPr>
                        <a:t> </a:t>
                      </a:r>
                      <a:r>
                        <a:rPr lang="en-GB" sz="1200">
                          <a:solidFill>
                            <a:srgbClr val="000000"/>
                          </a:solidFill>
                          <a:effectLst/>
                          <a:latin typeface="Sylfaen"/>
                          <a:ea typeface="Times New Roman"/>
                          <a:cs typeface="Sylfaen"/>
                        </a:rPr>
                        <a:t>ჯანმრთელობის</a:t>
                      </a:r>
                      <a:r>
                        <a:rPr lang="en-GB" sz="1200">
                          <a:solidFill>
                            <a:srgbClr val="000000"/>
                          </a:solidFill>
                          <a:effectLst/>
                          <a:latin typeface="Calibri"/>
                          <a:ea typeface="Times New Roman"/>
                          <a:cs typeface="Calibri"/>
                        </a:rPr>
                        <a:t> </a:t>
                      </a:r>
                      <a:r>
                        <a:rPr lang="en-GB" sz="1200">
                          <a:solidFill>
                            <a:srgbClr val="000000"/>
                          </a:solidFill>
                          <a:effectLst/>
                          <a:latin typeface="Sylfaen"/>
                          <a:ea typeface="Times New Roman"/>
                          <a:cs typeface="Sylfaen"/>
                        </a:rPr>
                        <a:t>ცენტრი</a:t>
                      </a:r>
                      <a:r>
                        <a:rPr lang="en-GB" sz="1200">
                          <a:solidFill>
                            <a:srgbClr val="000000"/>
                          </a:solidFill>
                          <a:effectLst/>
                          <a:latin typeface="Calibri"/>
                          <a:ea typeface="Times New Roman"/>
                          <a:cs typeface="Calibri"/>
                        </a:rPr>
                        <a:t>"</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200">
                          <a:solidFill>
                            <a:srgbClr val="000000"/>
                          </a:solidFill>
                          <a:effectLst/>
                          <a:latin typeface="Calibri"/>
                          <a:ea typeface="Times New Roman"/>
                          <a:cs typeface="Calibri"/>
                        </a:rPr>
                        <a:t>3</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96726">
                <a:tc>
                  <a:txBody>
                    <a:bodyPr/>
                    <a:lstStyle/>
                    <a:p>
                      <a:pPr algn="l">
                        <a:lnSpc>
                          <a:spcPct val="107000"/>
                        </a:lnSpc>
                        <a:spcAft>
                          <a:spcPts val="0"/>
                        </a:spcAft>
                      </a:pPr>
                      <a:r>
                        <a:rPr lang="en-GB" sz="1200">
                          <a:solidFill>
                            <a:srgbClr val="000000"/>
                          </a:solidFill>
                          <a:effectLst/>
                          <a:latin typeface="Sylfaen"/>
                          <a:ea typeface="Times New Roman"/>
                          <a:cs typeface="Sylfaen"/>
                        </a:rPr>
                        <a:t>შპს</a:t>
                      </a:r>
                      <a:r>
                        <a:rPr lang="en-GB" sz="1200">
                          <a:solidFill>
                            <a:srgbClr val="000000"/>
                          </a:solidFill>
                          <a:effectLst/>
                          <a:latin typeface="Calibri"/>
                          <a:ea typeface="Times New Roman"/>
                          <a:cs typeface="Calibri"/>
                        </a:rPr>
                        <a:t> „</a:t>
                      </a:r>
                      <a:r>
                        <a:rPr lang="en-GB" sz="1200">
                          <a:solidFill>
                            <a:srgbClr val="000000"/>
                          </a:solidFill>
                          <a:effectLst/>
                          <a:latin typeface="Sylfaen"/>
                          <a:ea typeface="Times New Roman"/>
                          <a:cs typeface="Sylfaen"/>
                        </a:rPr>
                        <a:t>აღმოსავლეთ</a:t>
                      </a:r>
                      <a:r>
                        <a:rPr lang="en-GB" sz="1200">
                          <a:solidFill>
                            <a:srgbClr val="000000"/>
                          </a:solidFill>
                          <a:effectLst/>
                          <a:latin typeface="Calibri"/>
                          <a:ea typeface="Times New Roman"/>
                          <a:cs typeface="Calibri"/>
                        </a:rPr>
                        <a:t> </a:t>
                      </a:r>
                      <a:r>
                        <a:rPr lang="en-GB" sz="1200">
                          <a:solidFill>
                            <a:srgbClr val="000000"/>
                          </a:solidFill>
                          <a:effectLst/>
                          <a:latin typeface="Sylfaen"/>
                          <a:ea typeface="Times New Roman"/>
                          <a:cs typeface="Sylfaen"/>
                        </a:rPr>
                        <a:t>საქართველოს</a:t>
                      </a:r>
                      <a:r>
                        <a:rPr lang="en-GB" sz="1200">
                          <a:solidFill>
                            <a:srgbClr val="000000"/>
                          </a:solidFill>
                          <a:effectLst/>
                          <a:latin typeface="Calibri"/>
                          <a:ea typeface="Times New Roman"/>
                          <a:cs typeface="Calibri"/>
                        </a:rPr>
                        <a:t> </a:t>
                      </a:r>
                      <a:r>
                        <a:rPr lang="en-GB" sz="1200">
                          <a:solidFill>
                            <a:srgbClr val="000000"/>
                          </a:solidFill>
                          <a:effectLst/>
                          <a:latin typeface="Sylfaen"/>
                          <a:ea typeface="Times New Roman"/>
                          <a:cs typeface="Sylfaen"/>
                        </a:rPr>
                        <a:t>ფსიქიკური</a:t>
                      </a:r>
                      <a:r>
                        <a:rPr lang="en-GB" sz="1200">
                          <a:solidFill>
                            <a:srgbClr val="000000"/>
                          </a:solidFill>
                          <a:effectLst/>
                          <a:latin typeface="Calibri"/>
                          <a:ea typeface="Times New Roman"/>
                          <a:cs typeface="Calibri"/>
                        </a:rPr>
                        <a:t> </a:t>
                      </a:r>
                      <a:r>
                        <a:rPr lang="en-GB" sz="1200">
                          <a:solidFill>
                            <a:srgbClr val="000000"/>
                          </a:solidFill>
                          <a:effectLst/>
                          <a:latin typeface="Sylfaen"/>
                          <a:ea typeface="Times New Roman"/>
                          <a:cs typeface="Sylfaen"/>
                        </a:rPr>
                        <a:t>ჯანმრთელობის</a:t>
                      </a:r>
                      <a:r>
                        <a:rPr lang="en-GB" sz="1200">
                          <a:solidFill>
                            <a:srgbClr val="000000"/>
                          </a:solidFill>
                          <a:effectLst/>
                          <a:latin typeface="Calibri"/>
                          <a:ea typeface="Times New Roman"/>
                          <a:cs typeface="Calibri"/>
                        </a:rPr>
                        <a:t> </a:t>
                      </a:r>
                      <a:r>
                        <a:rPr lang="en-GB" sz="1200">
                          <a:solidFill>
                            <a:srgbClr val="000000"/>
                          </a:solidFill>
                          <a:effectLst/>
                          <a:latin typeface="Sylfaen"/>
                          <a:ea typeface="Times New Roman"/>
                          <a:cs typeface="Sylfaen"/>
                        </a:rPr>
                        <a:t>ცენტრი</a:t>
                      </a:r>
                      <a:r>
                        <a:rPr lang="en-GB" sz="1200">
                          <a:solidFill>
                            <a:srgbClr val="000000"/>
                          </a:solidFill>
                          <a:effectLst/>
                          <a:latin typeface="Calibri"/>
                          <a:ea typeface="Times New Roman"/>
                          <a:cs typeface="Calibri"/>
                        </a:rPr>
                        <a:t>“</a:t>
                      </a:r>
                      <a:endParaRPr lang="ru-RU" sz="1200">
                        <a:effectLst/>
                        <a:latin typeface="Calibri"/>
                        <a:ea typeface="Calibri"/>
                        <a:cs typeface="Times New Roman"/>
                      </a:endParaRPr>
                    </a:p>
                    <a:p>
                      <a:pPr algn="l">
                        <a:lnSpc>
                          <a:spcPct val="107000"/>
                        </a:lnSpc>
                        <a:spcAft>
                          <a:spcPts val="0"/>
                        </a:spcAft>
                      </a:pPr>
                      <a:r>
                        <a:rPr lang="ka-GE" sz="1200">
                          <a:solidFill>
                            <a:srgbClr val="000000"/>
                          </a:solidFill>
                          <a:effectLst/>
                          <a:latin typeface="Sylfaen"/>
                          <a:ea typeface="Times New Roman"/>
                          <a:cs typeface="Calibri"/>
                        </a:rPr>
                        <a:t>   ბედიანი</a:t>
                      </a:r>
                      <a:endParaRPr lang="ru-RU" sz="1200">
                        <a:effectLst/>
                        <a:latin typeface="Calibri"/>
                        <a:ea typeface="Calibri"/>
                        <a:cs typeface="Times New Roman"/>
                      </a:endParaRPr>
                    </a:p>
                    <a:p>
                      <a:pPr algn="l">
                        <a:lnSpc>
                          <a:spcPct val="107000"/>
                        </a:lnSpc>
                        <a:spcAft>
                          <a:spcPts val="0"/>
                        </a:spcAft>
                      </a:pPr>
                      <a:r>
                        <a:rPr lang="ka-GE" sz="1200">
                          <a:solidFill>
                            <a:srgbClr val="000000"/>
                          </a:solidFill>
                          <a:effectLst/>
                          <a:latin typeface="Sylfaen"/>
                          <a:ea typeface="Times New Roman"/>
                          <a:cs typeface="Calibri"/>
                        </a:rPr>
                        <a:t>   სურამი</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200">
                          <a:solidFill>
                            <a:srgbClr val="000000"/>
                          </a:solidFill>
                          <a:effectLst/>
                          <a:latin typeface="Sylfaen"/>
                          <a:ea typeface="Times New Roman"/>
                          <a:cs typeface="Calibri"/>
                        </a:rPr>
                        <a:t> </a:t>
                      </a:r>
                      <a:endParaRPr lang="ru-RU" sz="1200">
                        <a:effectLst/>
                        <a:latin typeface="Calibri"/>
                        <a:ea typeface="Calibri"/>
                        <a:cs typeface="Times New Roman"/>
                      </a:endParaRPr>
                    </a:p>
                    <a:p>
                      <a:pPr algn="r">
                        <a:lnSpc>
                          <a:spcPct val="107000"/>
                        </a:lnSpc>
                        <a:spcAft>
                          <a:spcPts val="0"/>
                        </a:spcAft>
                      </a:pPr>
                      <a:r>
                        <a:rPr lang="ka-GE" sz="1200">
                          <a:solidFill>
                            <a:srgbClr val="000000"/>
                          </a:solidFill>
                          <a:effectLst/>
                          <a:latin typeface="Sylfaen"/>
                          <a:ea typeface="Times New Roman"/>
                          <a:cs typeface="Calibri"/>
                        </a:rPr>
                        <a:t>128</a:t>
                      </a:r>
                      <a:endParaRPr lang="ru-RU" sz="1200">
                        <a:effectLst/>
                        <a:latin typeface="Calibri"/>
                        <a:ea typeface="Calibri"/>
                        <a:cs typeface="Times New Roman"/>
                      </a:endParaRPr>
                    </a:p>
                    <a:p>
                      <a:pPr algn="r">
                        <a:lnSpc>
                          <a:spcPct val="107000"/>
                        </a:lnSpc>
                        <a:spcAft>
                          <a:spcPts val="0"/>
                        </a:spcAft>
                      </a:pPr>
                      <a:r>
                        <a:rPr lang="ka-GE" sz="1200">
                          <a:solidFill>
                            <a:srgbClr val="000000"/>
                          </a:solidFill>
                          <a:effectLst/>
                          <a:latin typeface="Sylfaen"/>
                          <a:ea typeface="Times New Roman"/>
                          <a:cs typeface="Calibri"/>
                        </a:rPr>
                        <a:t>49</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44590">
                <a:tc>
                  <a:txBody>
                    <a:bodyPr/>
                    <a:lstStyle/>
                    <a:p>
                      <a:pPr algn="l">
                        <a:lnSpc>
                          <a:spcPct val="107000"/>
                        </a:lnSpc>
                        <a:spcAft>
                          <a:spcPts val="0"/>
                        </a:spcAft>
                      </a:pPr>
                      <a:r>
                        <a:rPr lang="en-GB" sz="1200" dirty="0" err="1">
                          <a:solidFill>
                            <a:srgbClr val="000000"/>
                          </a:solidFill>
                          <a:effectLst/>
                          <a:latin typeface="Sylfaen"/>
                          <a:ea typeface="Times New Roman"/>
                          <a:cs typeface="Sylfaen"/>
                        </a:rPr>
                        <a:t>შპს</a:t>
                      </a:r>
                      <a:r>
                        <a:rPr lang="en-GB" sz="1200" dirty="0">
                          <a:solidFill>
                            <a:srgbClr val="000000"/>
                          </a:solidFill>
                          <a:effectLst/>
                          <a:latin typeface="Calibri"/>
                          <a:ea typeface="Times New Roman"/>
                          <a:cs typeface="Calibri"/>
                        </a:rPr>
                        <a:t> „</a:t>
                      </a:r>
                      <a:r>
                        <a:rPr lang="en-GB" sz="1200" dirty="0" err="1">
                          <a:solidFill>
                            <a:srgbClr val="000000"/>
                          </a:solidFill>
                          <a:effectLst/>
                          <a:latin typeface="Sylfaen"/>
                          <a:ea typeface="Times New Roman"/>
                          <a:cs typeface="Sylfaen"/>
                        </a:rPr>
                        <a:t>აკად</a:t>
                      </a:r>
                      <a:r>
                        <a:rPr lang="en-GB" sz="1200" dirty="0">
                          <a:solidFill>
                            <a:srgbClr val="000000"/>
                          </a:solidFill>
                          <a:effectLst/>
                          <a:latin typeface="Calibri"/>
                          <a:ea typeface="Times New Roman"/>
                          <a:cs typeface="Calibri"/>
                        </a:rPr>
                        <a:t>. </a:t>
                      </a:r>
                      <a:r>
                        <a:rPr lang="en-GB" sz="1200" dirty="0" err="1">
                          <a:solidFill>
                            <a:srgbClr val="000000"/>
                          </a:solidFill>
                          <a:effectLst/>
                          <a:latin typeface="Sylfaen"/>
                          <a:ea typeface="Times New Roman"/>
                          <a:cs typeface="Sylfaen"/>
                        </a:rPr>
                        <a:t>ბ</a:t>
                      </a:r>
                      <a:r>
                        <a:rPr lang="en-GB" sz="1200" dirty="0">
                          <a:solidFill>
                            <a:srgbClr val="000000"/>
                          </a:solidFill>
                          <a:effectLst/>
                          <a:latin typeface="Calibri"/>
                          <a:ea typeface="Times New Roman"/>
                          <a:cs typeface="Calibri"/>
                        </a:rPr>
                        <a:t>. </a:t>
                      </a:r>
                      <a:r>
                        <a:rPr lang="en-GB" sz="1200" dirty="0" err="1">
                          <a:solidFill>
                            <a:srgbClr val="000000"/>
                          </a:solidFill>
                          <a:effectLst/>
                          <a:latin typeface="Sylfaen"/>
                          <a:ea typeface="Times New Roman"/>
                          <a:cs typeface="Sylfaen"/>
                        </a:rPr>
                        <a:t>ნანეიშვილის</a:t>
                      </a:r>
                      <a:r>
                        <a:rPr lang="en-GB" sz="1200" dirty="0">
                          <a:solidFill>
                            <a:srgbClr val="000000"/>
                          </a:solidFill>
                          <a:effectLst/>
                          <a:latin typeface="Calibri"/>
                          <a:ea typeface="Times New Roman"/>
                          <a:cs typeface="Calibri"/>
                        </a:rPr>
                        <a:t> </a:t>
                      </a:r>
                      <a:r>
                        <a:rPr lang="en-GB" sz="1200" dirty="0" err="1">
                          <a:solidFill>
                            <a:srgbClr val="000000"/>
                          </a:solidFill>
                          <a:effectLst/>
                          <a:latin typeface="Sylfaen"/>
                          <a:ea typeface="Times New Roman"/>
                          <a:cs typeface="Sylfaen"/>
                        </a:rPr>
                        <a:t>სახ</a:t>
                      </a:r>
                      <a:r>
                        <a:rPr lang="en-GB" sz="1200" dirty="0">
                          <a:solidFill>
                            <a:srgbClr val="000000"/>
                          </a:solidFill>
                          <a:effectLst/>
                          <a:latin typeface="Calibri"/>
                          <a:ea typeface="Times New Roman"/>
                          <a:cs typeface="Calibri"/>
                        </a:rPr>
                        <a:t>. </a:t>
                      </a:r>
                      <a:r>
                        <a:rPr lang="en-GB" sz="1200" dirty="0" err="1">
                          <a:solidFill>
                            <a:srgbClr val="000000"/>
                          </a:solidFill>
                          <a:effectLst/>
                          <a:latin typeface="Sylfaen"/>
                          <a:ea typeface="Times New Roman"/>
                          <a:cs typeface="Sylfaen"/>
                        </a:rPr>
                        <a:t>ფსიქიკური</a:t>
                      </a:r>
                      <a:r>
                        <a:rPr lang="en-GB" sz="1200" dirty="0">
                          <a:solidFill>
                            <a:srgbClr val="000000"/>
                          </a:solidFill>
                          <a:effectLst/>
                          <a:latin typeface="Calibri"/>
                          <a:ea typeface="Times New Roman"/>
                          <a:cs typeface="Calibri"/>
                        </a:rPr>
                        <a:t> </a:t>
                      </a:r>
                      <a:r>
                        <a:rPr lang="en-GB" sz="1200" dirty="0" err="1">
                          <a:solidFill>
                            <a:srgbClr val="000000"/>
                          </a:solidFill>
                          <a:effectLst/>
                          <a:latin typeface="Sylfaen"/>
                          <a:ea typeface="Times New Roman"/>
                          <a:cs typeface="Sylfaen"/>
                        </a:rPr>
                        <a:t>ჯანმრთელობის</a:t>
                      </a:r>
                      <a:r>
                        <a:rPr lang="en-GB" sz="1200" dirty="0">
                          <a:solidFill>
                            <a:srgbClr val="000000"/>
                          </a:solidFill>
                          <a:effectLst/>
                          <a:latin typeface="Calibri"/>
                          <a:ea typeface="Times New Roman"/>
                          <a:cs typeface="Calibri"/>
                        </a:rPr>
                        <a:t> </a:t>
                      </a:r>
                      <a:r>
                        <a:rPr lang="en-GB" sz="1200" dirty="0" err="1">
                          <a:solidFill>
                            <a:srgbClr val="000000"/>
                          </a:solidFill>
                          <a:effectLst/>
                          <a:latin typeface="Sylfaen"/>
                          <a:ea typeface="Times New Roman"/>
                          <a:cs typeface="Sylfaen"/>
                        </a:rPr>
                        <a:t>ეროვნული</a:t>
                      </a:r>
                      <a:r>
                        <a:rPr lang="en-GB" sz="1200" dirty="0">
                          <a:solidFill>
                            <a:srgbClr val="000000"/>
                          </a:solidFill>
                          <a:effectLst/>
                          <a:latin typeface="Calibri"/>
                          <a:ea typeface="Times New Roman"/>
                          <a:cs typeface="Calibri"/>
                        </a:rPr>
                        <a:t> </a:t>
                      </a:r>
                      <a:r>
                        <a:rPr lang="en-GB" sz="1200" dirty="0" err="1">
                          <a:solidFill>
                            <a:srgbClr val="000000"/>
                          </a:solidFill>
                          <a:effectLst/>
                          <a:latin typeface="Sylfaen"/>
                          <a:ea typeface="Times New Roman"/>
                          <a:cs typeface="Sylfaen"/>
                        </a:rPr>
                        <a:t>ცენტრი</a:t>
                      </a:r>
                      <a:r>
                        <a:rPr lang="en-GB" sz="1200" dirty="0">
                          <a:solidFill>
                            <a:srgbClr val="000000"/>
                          </a:solidFill>
                          <a:effectLst/>
                          <a:latin typeface="Calibri"/>
                          <a:ea typeface="Times New Roman"/>
                          <a:cs typeface="Calibri"/>
                        </a:rPr>
                        <a:t>“ (2018 </a:t>
                      </a:r>
                      <a:r>
                        <a:rPr lang="en-GB" sz="1200" dirty="0" err="1">
                          <a:solidFill>
                            <a:srgbClr val="000000"/>
                          </a:solidFill>
                          <a:effectLst/>
                          <a:latin typeface="Sylfaen"/>
                          <a:ea typeface="Times New Roman"/>
                          <a:cs typeface="Sylfaen"/>
                        </a:rPr>
                        <a:t>წლის</a:t>
                      </a:r>
                      <a:r>
                        <a:rPr lang="en-GB" sz="1200" dirty="0">
                          <a:solidFill>
                            <a:srgbClr val="000000"/>
                          </a:solidFill>
                          <a:effectLst/>
                          <a:latin typeface="Calibri"/>
                          <a:ea typeface="Times New Roman"/>
                          <a:cs typeface="Calibri"/>
                        </a:rPr>
                        <a:t> 1 </a:t>
                      </a:r>
                      <a:r>
                        <a:rPr lang="en-GB" sz="1200" dirty="0" err="1">
                          <a:solidFill>
                            <a:srgbClr val="000000"/>
                          </a:solidFill>
                          <a:effectLst/>
                          <a:latin typeface="Sylfaen"/>
                          <a:ea typeface="Times New Roman"/>
                          <a:cs typeface="Sylfaen"/>
                        </a:rPr>
                        <a:t>მარტიდან</a:t>
                      </a:r>
                      <a:r>
                        <a:rPr lang="en-GB" sz="1200" dirty="0">
                          <a:solidFill>
                            <a:srgbClr val="000000"/>
                          </a:solidFill>
                          <a:effectLst/>
                          <a:latin typeface="Calibri"/>
                          <a:ea typeface="Times New Roman"/>
                          <a:cs typeface="Calibri"/>
                        </a:rPr>
                        <a:t>)</a:t>
                      </a:r>
                      <a:endParaRPr lang="ru-RU"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200">
                          <a:solidFill>
                            <a:srgbClr val="000000"/>
                          </a:solidFill>
                          <a:effectLst/>
                          <a:latin typeface="Sylfaen"/>
                          <a:ea typeface="Times New Roman"/>
                          <a:cs typeface="Calibri"/>
                        </a:rPr>
                        <a:t>142</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21548">
                <a:tc>
                  <a:txBody>
                    <a:bodyPr/>
                    <a:lstStyle/>
                    <a:p>
                      <a:pPr algn="l">
                        <a:lnSpc>
                          <a:spcPct val="107000"/>
                        </a:lnSpc>
                        <a:spcAft>
                          <a:spcPts val="0"/>
                        </a:spcAft>
                      </a:pPr>
                      <a:r>
                        <a:rPr lang="en-GB" sz="1200">
                          <a:solidFill>
                            <a:srgbClr val="000000"/>
                          </a:solidFill>
                          <a:effectLst/>
                          <a:latin typeface="Sylfaen"/>
                          <a:ea typeface="Times New Roman"/>
                          <a:cs typeface="Sylfaen"/>
                        </a:rPr>
                        <a:t>შპს</a:t>
                      </a:r>
                      <a:r>
                        <a:rPr lang="en-GB" sz="1200">
                          <a:solidFill>
                            <a:srgbClr val="000000"/>
                          </a:solidFill>
                          <a:effectLst/>
                          <a:latin typeface="Calibri"/>
                          <a:ea typeface="Times New Roman"/>
                          <a:cs typeface="Calibri"/>
                        </a:rPr>
                        <a:t> „</a:t>
                      </a:r>
                      <a:r>
                        <a:rPr lang="en-GB" sz="1200">
                          <a:solidFill>
                            <a:srgbClr val="000000"/>
                          </a:solidFill>
                          <a:effectLst/>
                          <a:latin typeface="Sylfaen"/>
                          <a:ea typeface="Times New Roman"/>
                          <a:cs typeface="Sylfaen"/>
                        </a:rPr>
                        <a:t>ქუთაისის</a:t>
                      </a:r>
                      <a:r>
                        <a:rPr lang="en-GB" sz="1200">
                          <a:solidFill>
                            <a:srgbClr val="000000"/>
                          </a:solidFill>
                          <a:effectLst/>
                          <a:latin typeface="Calibri"/>
                          <a:ea typeface="Times New Roman"/>
                          <a:cs typeface="Calibri"/>
                        </a:rPr>
                        <a:t> </a:t>
                      </a:r>
                      <a:r>
                        <a:rPr lang="en-GB" sz="1200">
                          <a:solidFill>
                            <a:srgbClr val="000000"/>
                          </a:solidFill>
                          <a:effectLst/>
                          <a:latin typeface="Sylfaen"/>
                          <a:ea typeface="Times New Roman"/>
                          <a:cs typeface="Sylfaen"/>
                        </a:rPr>
                        <a:t>ფსიქიკური</a:t>
                      </a:r>
                      <a:r>
                        <a:rPr lang="en-GB" sz="1200">
                          <a:solidFill>
                            <a:srgbClr val="000000"/>
                          </a:solidFill>
                          <a:effectLst/>
                          <a:latin typeface="Calibri"/>
                          <a:ea typeface="Times New Roman"/>
                          <a:cs typeface="Calibri"/>
                        </a:rPr>
                        <a:t> </a:t>
                      </a:r>
                      <a:r>
                        <a:rPr lang="en-GB" sz="1200">
                          <a:solidFill>
                            <a:srgbClr val="000000"/>
                          </a:solidFill>
                          <a:effectLst/>
                          <a:latin typeface="Sylfaen"/>
                          <a:ea typeface="Times New Roman"/>
                          <a:cs typeface="Sylfaen"/>
                        </a:rPr>
                        <a:t>ჯანმრთელობის</a:t>
                      </a:r>
                      <a:r>
                        <a:rPr lang="en-GB" sz="1200">
                          <a:solidFill>
                            <a:srgbClr val="000000"/>
                          </a:solidFill>
                          <a:effectLst/>
                          <a:latin typeface="Calibri"/>
                          <a:ea typeface="Times New Roman"/>
                          <a:cs typeface="Calibri"/>
                        </a:rPr>
                        <a:t> </a:t>
                      </a:r>
                      <a:r>
                        <a:rPr lang="en-GB" sz="1200">
                          <a:solidFill>
                            <a:srgbClr val="000000"/>
                          </a:solidFill>
                          <a:effectLst/>
                          <a:latin typeface="Sylfaen"/>
                          <a:ea typeface="Times New Roman"/>
                          <a:cs typeface="Sylfaen"/>
                        </a:rPr>
                        <a:t>ცენტრი</a:t>
                      </a:r>
                      <a:r>
                        <a:rPr lang="en-GB" sz="1200">
                          <a:solidFill>
                            <a:srgbClr val="000000"/>
                          </a:solidFill>
                          <a:effectLst/>
                          <a:latin typeface="Calibri"/>
                          <a:ea typeface="Times New Roman"/>
                          <a:cs typeface="Calibri"/>
                        </a:rPr>
                        <a:t>"</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200">
                          <a:solidFill>
                            <a:srgbClr val="000000"/>
                          </a:solidFill>
                          <a:effectLst/>
                          <a:latin typeface="Sylfaen"/>
                          <a:ea typeface="Times New Roman"/>
                          <a:cs typeface="Calibri"/>
                        </a:rPr>
                        <a:t>7</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32324">
                <a:tc>
                  <a:txBody>
                    <a:bodyPr/>
                    <a:lstStyle/>
                    <a:p>
                      <a:pPr algn="l">
                        <a:lnSpc>
                          <a:spcPct val="107000"/>
                        </a:lnSpc>
                        <a:spcAft>
                          <a:spcPts val="0"/>
                        </a:spcAft>
                      </a:pPr>
                      <a:r>
                        <a:rPr lang="ka-GE" sz="1200">
                          <a:solidFill>
                            <a:srgbClr val="000000"/>
                          </a:solidFill>
                          <a:effectLst/>
                          <a:latin typeface="Sylfaen"/>
                          <a:ea typeface="Times New Roman"/>
                          <a:cs typeface="Sylfaen"/>
                        </a:rPr>
                        <a:t>შპს</a:t>
                      </a:r>
                      <a:r>
                        <a:rPr lang="ka-GE" sz="1200">
                          <a:solidFill>
                            <a:srgbClr val="000000"/>
                          </a:solidFill>
                          <a:effectLst/>
                          <a:latin typeface="Calibri"/>
                          <a:ea typeface="Times New Roman"/>
                          <a:cs typeface="Calibri"/>
                        </a:rPr>
                        <a:t> ,,</a:t>
                      </a:r>
                      <a:r>
                        <a:rPr lang="ka-GE" sz="1200">
                          <a:solidFill>
                            <a:srgbClr val="000000"/>
                          </a:solidFill>
                          <a:effectLst/>
                          <a:latin typeface="Sylfaen"/>
                          <a:ea typeface="Times New Roman"/>
                          <a:cs typeface="Sylfaen"/>
                        </a:rPr>
                        <a:t>რესპუბლიკური</a:t>
                      </a:r>
                      <a:r>
                        <a:rPr lang="ka-GE" sz="1200">
                          <a:solidFill>
                            <a:srgbClr val="000000"/>
                          </a:solidFill>
                          <a:effectLst/>
                          <a:latin typeface="Calibri"/>
                          <a:ea typeface="Times New Roman"/>
                          <a:cs typeface="Calibri"/>
                        </a:rPr>
                        <a:t>, </a:t>
                      </a:r>
                      <a:r>
                        <a:rPr lang="ka-GE" sz="1200">
                          <a:solidFill>
                            <a:srgbClr val="000000"/>
                          </a:solidFill>
                          <a:effectLst/>
                          <a:latin typeface="Sylfaen"/>
                          <a:ea typeface="Times New Roman"/>
                          <a:cs typeface="Sylfaen"/>
                        </a:rPr>
                        <a:t>კლინიკური</a:t>
                      </a:r>
                      <a:r>
                        <a:rPr lang="ka-GE" sz="1200">
                          <a:solidFill>
                            <a:srgbClr val="000000"/>
                          </a:solidFill>
                          <a:effectLst/>
                          <a:latin typeface="Calibri"/>
                          <a:ea typeface="Times New Roman"/>
                          <a:cs typeface="Calibri"/>
                        </a:rPr>
                        <a:t>, </a:t>
                      </a:r>
                      <a:r>
                        <a:rPr lang="ka-GE" sz="1200">
                          <a:solidFill>
                            <a:srgbClr val="000000"/>
                          </a:solidFill>
                          <a:effectLst/>
                          <a:latin typeface="Sylfaen"/>
                          <a:ea typeface="Times New Roman"/>
                          <a:cs typeface="Sylfaen"/>
                        </a:rPr>
                        <a:t>ფსიქონევროლოგიური</a:t>
                      </a:r>
                      <a:r>
                        <a:rPr lang="ka-GE" sz="1200">
                          <a:solidFill>
                            <a:srgbClr val="000000"/>
                          </a:solidFill>
                          <a:effectLst/>
                          <a:latin typeface="Calibri"/>
                          <a:ea typeface="Times New Roman"/>
                          <a:cs typeface="Calibri"/>
                        </a:rPr>
                        <a:t> </a:t>
                      </a:r>
                      <a:r>
                        <a:rPr lang="ka-GE" sz="1200">
                          <a:solidFill>
                            <a:srgbClr val="000000"/>
                          </a:solidFill>
                          <a:effectLst/>
                          <a:latin typeface="Sylfaen"/>
                          <a:ea typeface="Times New Roman"/>
                          <a:cs typeface="Sylfaen"/>
                        </a:rPr>
                        <a:t>საავადმყოფო</a:t>
                      </a:r>
                      <a:r>
                        <a:rPr lang="ka-GE" sz="1200">
                          <a:solidFill>
                            <a:srgbClr val="000000"/>
                          </a:solidFill>
                          <a:effectLst/>
                          <a:latin typeface="Calibri"/>
                          <a:ea typeface="Times New Roman"/>
                          <a:cs typeface="Calibri"/>
                        </a:rPr>
                        <a:t>"</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ka-GE" sz="1200">
                          <a:solidFill>
                            <a:srgbClr val="000000"/>
                          </a:solidFill>
                          <a:effectLst/>
                          <a:latin typeface="Calibri"/>
                          <a:ea typeface="Times New Roman"/>
                          <a:cs typeface="Calibri"/>
                        </a:rPr>
                        <a:t>22</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21548">
                <a:tc>
                  <a:txBody>
                    <a:bodyPr/>
                    <a:lstStyle/>
                    <a:p>
                      <a:pPr algn="l">
                        <a:lnSpc>
                          <a:spcPct val="107000"/>
                        </a:lnSpc>
                        <a:spcAft>
                          <a:spcPts val="0"/>
                        </a:spcAft>
                      </a:pPr>
                      <a:r>
                        <a:rPr lang="ka-GE" sz="1200">
                          <a:solidFill>
                            <a:srgbClr val="000000"/>
                          </a:solidFill>
                          <a:effectLst/>
                          <a:latin typeface="Sylfaen"/>
                          <a:ea typeface="Times New Roman"/>
                          <a:cs typeface="Sylfaen"/>
                        </a:rPr>
                        <a:t>თავშესაფრით</a:t>
                      </a:r>
                      <a:r>
                        <a:rPr lang="ka-GE" sz="1200">
                          <a:solidFill>
                            <a:srgbClr val="000000"/>
                          </a:solidFill>
                          <a:effectLst/>
                          <a:latin typeface="Calibri"/>
                          <a:ea typeface="Times New Roman"/>
                          <a:cs typeface="Calibri"/>
                        </a:rPr>
                        <a:t> </a:t>
                      </a:r>
                      <a:r>
                        <a:rPr lang="ka-GE" sz="1200">
                          <a:solidFill>
                            <a:srgbClr val="000000"/>
                          </a:solidFill>
                          <a:effectLst/>
                          <a:latin typeface="Sylfaen"/>
                          <a:ea typeface="Times New Roman"/>
                          <a:cs typeface="Sylfaen"/>
                        </a:rPr>
                        <a:t>უზრუნველყოფის</a:t>
                      </a:r>
                      <a:r>
                        <a:rPr lang="ka-GE" sz="1200">
                          <a:solidFill>
                            <a:srgbClr val="000000"/>
                          </a:solidFill>
                          <a:effectLst/>
                          <a:latin typeface="Calibri"/>
                          <a:ea typeface="Times New Roman"/>
                          <a:cs typeface="Calibri"/>
                        </a:rPr>
                        <a:t> </a:t>
                      </a:r>
                      <a:r>
                        <a:rPr lang="ka-GE" sz="1200">
                          <a:solidFill>
                            <a:srgbClr val="000000"/>
                          </a:solidFill>
                          <a:effectLst/>
                          <a:latin typeface="Sylfaen"/>
                          <a:ea typeface="Times New Roman"/>
                          <a:cs typeface="Sylfaen"/>
                        </a:rPr>
                        <a:t>კომპონენტი</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n-US" sz="1200">
                          <a:solidFill>
                            <a:srgbClr val="000000"/>
                          </a:solidFill>
                          <a:effectLst/>
                          <a:latin typeface="Calibri"/>
                          <a:ea typeface="Times New Roman"/>
                          <a:cs typeface="Calibri"/>
                        </a:rPr>
                        <a:t>100</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21548">
                <a:tc>
                  <a:txBody>
                    <a:bodyPr/>
                    <a:lstStyle/>
                    <a:p>
                      <a:pPr algn="l">
                        <a:lnSpc>
                          <a:spcPct val="107000"/>
                        </a:lnSpc>
                        <a:spcAft>
                          <a:spcPts val="0"/>
                        </a:spcAft>
                      </a:pPr>
                      <a:r>
                        <a:rPr lang="en-US" sz="1150" b="1">
                          <a:solidFill>
                            <a:srgbClr val="FFFFFF"/>
                          </a:solidFill>
                          <a:effectLst/>
                          <a:latin typeface="Sylfaen"/>
                          <a:ea typeface="Times New Roman"/>
                          <a:cs typeface="Sylfaen"/>
                        </a:rPr>
                        <a:t>სულ</a:t>
                      </a:r>
                      <a:r>
                        <a:rPr lang="en-US" sz="1150" b="1">
                          <a:solidFill>
                            <a:srgbClr val="FFFFFF"/>
                          </a:solidFill>
                          <a:effectLst/>
                          <a:latin typeface="Calibri"/>
                          <a:ea typeface="Times New Roman"/>
                          <a:cs typeface="Calibri"/>
                        </a:rPr>
                        <a:t> </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r">
                        <a:lnSpc>
                          <a:spcPct val="107000"/>
                        </a:lnSpc>
                        <a:spcAft>
                          <a:spcPts val="0"/>
                        </a:spcAft>
                      </a:pPr>
                      <a:r>
                        <a:rPr lang="en-US" sz="1200" b="1" dirty="0">
                          <a:solidFill>
                            <a:srgbClr val="FFFFFF"/>
                          </a:solidFill>
                          <a:effectLst/>
                          <a:latin typeface="Calibri"/>
                          <a:ea typeface="Times New Roman"/>
                          <a:cs typeface="Calibri"/>
                        </a:rPr>
                        <a:t>5</a:t>
                      </a:r>
                      <a:r>
                        <a:rPr lang="ka-GE" sz="1200" b="1" dirty="0">
                          <a:solidFill>
                            <a:srgbClr val="FFFFFF"/>
                          </a:solidFill>
                          <a:effectLst/>
                          <a:latin typeface="Sylfaen"/>
                          <a:ea typeface="Times New Roman"/>
                          <a:cs typeface="Calibri"/>
                        </a:rPr>
                        <a:t>42</a:t>
                      </a:r>
                      <a:endParaRPr lang="ru-RU"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764345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7848600" cy="457200"/>
          </a:xfrm>
        </p:spPr>
        <p:txBody>
          <a:bodyPr>
            <a:noAutofit/>
          </a:bodyPr>
          <a:lstStyle/>
          <a:p>
            <a:r>
              <a:rPr lang="ka-GE" sz="1400" b="1" dirty="0">
                <a:solidFill>
                  <a:schemeClr val="accent6"/>
                </a:solidFill>
              </a:rPr>
              <a:t> </a:t>
            </a:r>
            <a:r>
              <a:rPr lang="en-US" sz="1400" b="1" dirty="0" err="1">
                <a:solidFill>
                  <a:srgbClr val="2F5496"/>
                </a:solidFill>
              </a:rPr>
              <a:t>რეკომენდებული</a:t>
            </a:r>
            <a:r>
              <a:rPr lang="en-US" sz="1400" b="1" dirty="0">
                <a:solidFill>
                  <a:srgbClr val="2F5496"/>
                </a:solidFill>
              </a:rPr>
              <a:t> </a:t>
            </a:r>
            <a:r>
              <a:rPr lang="en-US" sz="1400" b="1" dirty="0" err="1">
                <a:solidFill>
                  <a:srgbClr val="2F5496"/>
                </a:solidFill>
              </a:rPr>
              <a:t>საცხოვრისების</a:t>
            </a:r>
            <a:r>
              <a:rPr lang="en-US" sz="1400" b="1" dirty="0">
                <a:solidFill>
                  <a:srgbClr val="2F5496"/>
                </a:solidFill>
              </a:rPr>
              <a:t> </a:t>
            </a:r>
            <a:r>
              <a:rPr lang="en-US" sz="1400" b="1" dirty="0" err="1">
                <a:solidFill>
                  <a:srgbClr val="2F5496"/>
                </a:solidFill>
              </a:rPr>
              <a:t>რაოდენობა</a:t>
            </a:r>
            <a:r>
              <a:rPr lang="en-US" sz="1400" b="1" dirty="0">
                <a:solidFill>
                  <a:srgbClr val="2F5496"/>
                </a:solidFill>
              </a:rPr>
              <a:t> </a:t>
            </a:r>
            <a:r>
              <a:rPr lang="en-US" sz="1400" b="1" dirty="0" err="1">
                <a:solidFill>
                  <a:srgbClr val="2F5496"/>
                </a:solidFill>
              </a:rPr>
              <a:t>და</a:t>
            </a:r>
            <a:r>
              <a:rPr lang="en-US" sz="1400" b="1" dirty="0">
                <a:solidFill>
                  <a:srgbClr val="2F5496"/>
                </a:solidFill>
              </a:rPr>
              <a:t> </a:t>
            </a:r>
            <a:r>
              <a:rPr lang="en-US" sz="1400" b="1" dirty="0" err="1">
                <a:solidFill>
                  <a:srgbClr val="2F5496"/>
                </a:solidFill>
              </a:rPr>
              <a:t>ლოკაცია</a:t>
            </a:r>
            <a:r>
              <a:rPr lang="ka-GE" sz="1400" b="1">
                <a:solidFill>
                  <a:srgbClr val="2F5496"/>
                </a:solidFill>
              </a:rPr>
              <a:t> - 116 ადამიანისთვის</a:t>
            </a:r>
            <a:endParaRPr lang="ru-RU" sz="1400" b="1" dirty="0">
              <a:solidFill>
                <a:srgbClr val="2F5496"/>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096366666"/>
              </p:ext>
            </p:extLst>
          </p:nvPr>
        </p:nvGraphicFramePr>
        <p:xfrm>
          <a:off x="1022684" y="1142999"/>
          <a:ext cx="9541042" cy="4656222"/>
        </p:xfrm>
        <a:graphic>
          <a:graphicData uri="http://schemas.openxmlformats.org/drawingml/2006/table">
            <a:tbl>
              <a:tblPr firstRow="1" firstCol="1" bandRow="1"/>
              <a:tblGrid>
                <a:gridCol w="4058986">
                  <a:extLst>
                    <a:ext uri="{9D8B030D-6E8A-4147-A177-3AD203B41FA5}">
                      <a16:colId xmlns:a16="http://schemas.microsoft.com/office/drawing/2014/main" val="20000"/>
                    </a:ext>
                  </a:extLst>
                </a:gridCol>
                <a:gridCol w="1978600">
                  <a:extLst>
                    <a:ext uri="{9D8B030D-6E8A-4147-A177-3AD203B41FA5}">
                      <a16:colId xmlns:a16="http://schemas.microsoft.com/office/drawing/2014/main" val="20001"/>
                    </a:ext>
                  </a:extLst>
                </a:gridCol>
                <a:gridCol w="1541025">
                  <a:extLst>
                    <a:ext uri="{9D8B030D-6E8A-4147-A177-3AD203B41FA5}">
                      <a16:colId xmlns:a16="http://schemas.microsoft.com/office/drawing/2014/main" val="20002"/>
                    </a:ext>
                  </a:extLst>
                </a:gridCol>
                <a:gridCol w="1962431">
                  <a:extLst>
                    <a:ext uri="{9D8B030D-6E8A-4147-A177-3AD203B41FA5}">
                      <a16:colId xmlns:a16="http://schemas.microsoft.com/office/drawing/2014/main" val="20003"/>
                    </a:ext>
                  </a:extLst>
                </a:gridCol>
              </a:tblGrid>
              <a:tr h="949328">
                <a:tc>
                  <a:txBody>
                    <a:bodyPr/>
                    <a:lstStyle/>
                    <a:p>
                      <a:pPr algn="ctr">
                        <a:lnSpc>
                          <a:spcPct val="107000"/>
                        </a:lnSpc>
                        <a:spcAft>
                          <a:spcPts val="0"/>
                        </a:spcAft>
                      </a:pPr>
                      <a:r>
                        <a:rPr lang="en-US" sz="1150" b="1">
                          <a:solidFill>
                            <a:srgbClr val="FFFFFF"/>
                          </a:solidFill>
                          <a:effectLst/>
                          <a:latin typeface="Sylfaen"/>
                          <a:ea typeface="Times New Roman"/>
                          <a:cs typeface="Sylfaen"/>
                        </a:rPr>
                        <a:t>ქალაქი</a:t>
                      </a:r>
                      <a:r>
                        <a:rPr lang="en-US" sz="1150" b="1">
                          <a:solidFill>
                            <a:srgbClr val="FFFFFF"/>
                          </a:solidFill>
                          <a:effectLst/>
                          <a:latin typeface="Calibri"/>
                          <a:ea typeface="Times New Roman"/>
                          <a:cs typeface="Calibri"/>
                        </a:rPr>
                        <a:t>/</a:t>
                      </a:r>
                      <a:r>
                        <a:rPr lang="en-US" sz="1150" b="1">
                          <a:solidFill>
                            <a:srgbClr val="FFFFFF"/>
                          </a:solidFill>
                          <a:effectLst/>
                          <a:latin typeface="Sylfaen"/>
                          <a:ea typeface="Times New Roman"/>
                          <a:cs typeface="Sylfaen"/>
                        </a:rPr>
                        <a:t>რაიონი</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en-US" sz="1150" b="1">
                          <a:solidFill>
                            <a:srgbClr val="FFFFFF"/>
                          </a:solidFill>
                          <a:effectLst/>
                          <a:latin typeface="Sylfaen"/>
                          <a:ea typeface="Times New Roman"/>
                          <a:cs typeface="Sylfaen"/>
                        </a:rPr>
                        <a:t>მოსახლეობა</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en-US" sz="1150" b="1">
                          <a:solidFill>
                            <a:srgbClr val="FFFFFF"/>
                          </a:solidFill>
                          <a:effectLst/>
                          <a:latin typeface="Sylfaen"/>
                          <a:ea typeface="Times New Roman"/>
                          <a:cs typeface="Sylfaen"/>
                        </a:rPr>
                        <a:t>ზრუნვის</a:t>
                      </a:r>
                      <a:r>
                        <a:rPr lang="en-US" sz="1150" b="1">
                          <a:solidFill>
                            <a:srgbClr val="FFFFFF"/>
                          </a:solidFill>
                          <a:effectLst/>
                          <a:latin typeface="Calibri"/>
                          <a:ea typeface="Times New Roman"/>
                          <a:cs typeface="Calibri"/>
                        </a:rPr>
                        <a:t> </a:t>
                      </a:r>
                      <a:r>
                        <a:rPr lang="en-US" sz="1150" b="1">
                          <a:solidFill>
                            <a:srgbClr val="FFFFFF"/>
                          </a:solidFill>
                          <a:effectLst/>
                          <a:latin typeface="Sylfaen"/>
                          <a:ea typeface="Times New Roman"/>
                          <a:cs typeface="Sylfaen"/>
                        </a:rPr>
                        <a:t>სახლი</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ka-GE" sz="1150" b="1">
                          <a:solidFill>
                            <a:srgbClr val="FFFFFF"/>
                          </a:solidFill>
                          <a:effectLst/>
                          <a:latin typeface="Sylfaen"/>
                          <a:ea typeface="Times New Roman"/>
                          <a:cs typeface="Sylfaen"/>
                        </a:rPr>
                        <a:t>დაცული საცხოვრებელი</a:t>
                      </a:r>
                      <a:endParaRPr lang="ru-RU" sz="115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val="10000"/>
                  </a:ext>
                </a:extLst>
              </a:tr>
              <a:tr h="522923">
                <a:tc>
                  <a:txBody>
                    <a:bodyPr/>
                    <a:lstStyle/>
                    <a:p>
                      <a:pPr algn="l">
                        <a:lnSpc>
                          <a:spcPct val="107000"/>
                        </a:lnSpc>
                        <a:spcAft>
                          <a:spcPts val="0"/>
                        </a:spcAft>
                      </a:pPr>
                      <a:r>
                        <a:rPr lang="en-US" sz="1200">
                          <a:solidFill>
                            <a:srgbClr val="000000"/>
                          </a:solidFill>
                          <a:effectLst/>
                          <a:latin typeface="Sylfaen"/>
                          <a:ea typeface="Times New Roman"/>
                          <a:cs typeface="Sylfaen"/>
                        </a:rPr>
                        <a:t>თბილისი</a:t>
                      </a:r>
                      <a:r>
                        <a:rPr lang="en-US" sz="1200">
                          <a:solidFill>
                            <a:srgbClr val="000000"/>
                          </a:solidFill>
                          <a:effectLst/>
                          <a:latin typeface="Calibri"/>
                          <a:ea typeface="Times New Roman"/>
                          <a:cs typeface="Calibri"/>
                        </a:rPr>
                        <a:t>, </a:t>
                      </a:r>
                      <a:r>
                        <a:rPr lang="en-US" sz="1200">
                          <a:solidFill>
                            <a:srgbClr val="000000"/>
                          </a:solidFill>
                          <a:effectLst/>
                          <a:latin typeface="Sylfaen"/>
                          <a:ea typeface="Times New Roman"/>
                          <a:cs typeface="Sylfaen"/>
                        </a:rPr>
                        <a:t>კახეთი</a:t>
                      </a:r>
                      <a:r>
                        <a:rPr lang="en-US" sz="1200">
                          <a:solidFill>
                            <a:srgbClr val="000000"/>
                          </a:solidFill>
                          <a:effectLst/>
                          <a:latin typeface="Calibri"/>
                          <a:ea typeface="Times New Roman"/>
                          <a:cs typeface="Calibri"/>
                        </a:rPr>
                        <a:t>, </a:t>
                      </a:r>
                      <a:r>
                        <a:rPr lang="en-US" sz="1200">
                          <a:solidFill>
                            <a:srgbClr val="000000"/>
                          </a:solidFill>
                          <a:effectLst/>
                          <a:latin typeface="Sylfaen"/>
                          <a:ea typeface="Times New Roman"/>
                          <a:cs typeface="Sylfaen"/>
                        </a:rPr>
                        <a:t>მცხეთა</a:t>
                      </a:r>
                      <a:r>
                        <a:rPr lang="ka-GE" sz="1200">
                          <a:solidFill>
                            <a:srgbClr val="000000"/>
                          </a:solidFill>
                          <a:effectLst/>
                          <a:latin typeface="Sylfaen"/>
                          <a:ea typeface="Times New Roman"/>
                          <a:cs typeface="Calibri"/>
                        </a:rPr>
                        <a:t>-</a:t>
                      </a:r>
                      <a:r>
                        <a:rPr lang="en-US" sz="1200">
                          <a:solidFill>
                            <a:srgbClr val="000000"/>
                          </a:solidFill>
                          <a:effectLst/>
                          <a:latin typeface="Sylfaen"/>
                          <a:ea typeface="Times New Roman"/>
                          <a:cs typeface="Sylfaen"/>
                        </a:rPr>
                        <a:t>მთიანეთი</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solidFill>
                            <a:srgbClr val="000000"/>
                          </a:solidFill>
                          <a:effectLst/>
                          <a:latin typeface="Calibri"/>
                          <a:ea typeface="Times New Roman"/>
                          <a:cs typeface="Calibri"/>
                        </a:rPr>
                        <a:t>1</a:t>
                      </a:r>
                      <a:r>
                        <a:rPr lang="ka-GE" sz="1200">
                          <a:solidFill>
                            <a:srgbClr val="000000"/>
                          </a:solidFill>
                          <a:effectLst/>
                          <a:latin typeface="Calibri"/>
                          <a:ea typeface="Times New Roman"/>
                          <a:cs typeface="Calibri"/>
                        </a:rPr>
                        <a:t>,</a:t>
                      </a:r>
                      <a:r>
                        <a:rPr lang="en-US" sz="1200">
                          <a:solidFill>
                            <a:srgbClr val="000000"/>
                          </a:solidFill>
                          <a:effectLst/>
                          <a:latin typeface="Calibri"/>
                          <a:ea typeface="Times New Roman"/>
                          <a:cs typeface="Calibri"/>
                        </a:rPr>
                        <a:t>521</a:t>
                      </a:r>
                      <a:r>
                        <a:rPr lang="ka-GE" sz="1200">
                          <a:solidFill>
                            <a:srgbClr val="000000"/>
                          </a:solidFill>
                          <a:effectLst/>
                          <a:latin typeface="Calibri"/>
                          <a:ea typeface="Times New Roman"/>
                          <a:cs typeface="Calibri"/>
                        </a:rPr>
                        <a:t>,</a:t>
                      </a:r>
                      <a:r>
                        <a:rPr lang="en-US" sz="1200">
                          <a:solidFill>
                            <a:srgbClr val="000000"/>
                          </a:solidFill>
                          <a:effectLst/>
                          <a:latin typeface="Calibri"/>
                          <a:ea typeface="Times New Roman"/>
                          <a:cs typeface="Calibri"/>
                        </a:rPr>
                        <a:t>873</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solidFill>
                            <a:srgbClr val="000000"/>
                          </a:solidFill>
                          <a:effectLst/>
                          <a:latin typeface="Calibri"/>
                          <a:ea typeface="Times New Roman"/>
                          <a:cs typeface="Calibri"/>
                        </a:rPr>
                        <a:t>1</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solidFill>
                            <a:srgbClr val="000000"/>
                          </a:solidFill>
                          <a:effectLst/>
                          <a:latin typeface="Calibri"/>
                          <a:ea typeface="Times New Roman"/>
                          <a:cs typeface="Calibri"/>
                        </a:rPr>
                        <a:t>1</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45848">
                <a:tc>
                  <a:txBody>
                    <a:bodyPr/>
                    <a:lstStyle/>
                    <a:p>
                      <a:pPr algn="l">
                        <a:lnSpc>
                          <a:spcPct val="107000"/>
                        </a:lnSpc>
                        <a:spcAft>
                          <a:spcPts val="0"/>
                        </a:spcAft>
                      </a:pPr>
                      <a:r>
                        <a:rPr lang="en-US" sz="1200">
                          <a:solidFill>
                            <a:srgbClr val="000000"/>
                          </a:solidFill>
                          <a:effectLst/>
                          <a:latin typeface="Sylfaen"/>
                          <a:ea typeface="Times New Roman"/>
                          <a:cs typeface="Sylfaen"/>
                        </a:rPr>
                        <a:t>იმერეთი</a:t>
                      </a:r>
                      <a:r>
                        <a:rPr lang="en-US" sz="1200">
                          <a:solidFill>
                            <a:srgbClr val="000000"/>
                          </a:solidFill>
                          <a:effectLst/>
                          <a:latin typeface="Calibri"/>
                          <a:ea typeface="Times New Roman"/>
                          <a:cs typeface="Calibri"/>
                        </a:rPr>
                        <a:t>, </a:t>
                      </a:r>
                      <a:r>
                        <a:rPr lang="en-US" sz="1200">
                          <a:solidFill>
                            <a:srgbClr val="000000"/>
                          </a:solidFill>
                          <a:effectLst/>
                          <a:latin typeface="Sylfaen"/>
                          <a:ea typeface="Times New Roman"/>
                          <a:cs typeface="Sylfaen"/>
                        </a:rPr>
                        <a:t>რაჭა</a:t>
                      </a:r>
                      <a:r>
                        <a:rPr lang="en-US" sz="1200">
                          <a:solidFill>
                            <a:srgbClr val="000000"/>
                          </a:solidFill>
                          <a:effectLst/>
                          <a:latin typeface="Calibri"/>
                          <a:ea typeface="Times New Roman"/>
                          <a:cs typeface="Calibri"/>
                        </a:rPr>
                        <a:t>-</a:t>
                      </a:r>
                      <a:r>
                        <a:rPr lang="en-US" sz="1200">
                          <a:solidFill>
                            <a:srgbClr val="000000"/>
                          </a:solidFill>
                          <a:effectLst/>
                          <a:latin typeface="Sylfaen"/>
                          <a:ea typeface="Times New Roman"/>
                          <a:cs typeface="Sylfaen"/>
                        </a:rPr>
                        <a:t>ლეჩხუმი</a:t>
                      </a:r>
                      <a:r>
                        <a:rPr lang="en-US" sz="1200">
                          <a:solidFill>
                            <a:srgbClr val="000000"/>
                          </a:solidFill>
                          <a:effectLst/>
                          <a:latin typeface="Calibri"/>
                          <a:ea typeface="Times New Roman"/>
                          <a:cs typeface="Calibri"/>
                        </a:rPr>
                        <a:t>, </a:t>
                      </a:r>
                      <a:r>
                        <a:rPr lang="en-US" sz="1200">
                          <a:solidFill>
                            <a:srgbClr val="000000"/>
                          </a:solidFill>
                          <a:effectLst/>
                          <a:latin typeface="Sylfaen"/>
                          <a:ea typeface="Times New Roman"/>
                          <a:cs typeface="Sylfaen"/>
                        </a:rPr>
                        <a:t>გურია</a:t>
                      </a:r>
                      <a:r>
                        <a:rPr lang="en-US" sz="1200">
                          <a:solidFill>
                            <a:srgbClr val="000000"/>
                          </a:solidFill>
                          <a:effectLst/>
                          <a:latin typeface="Calibri"/>
                          <a:ea typeface="Times New Roman"/>
                          <a:cs typeface="Calibri"/>
                        </a:rPr>
                        <a:t>, </a:t>
                      </a:r>
                      <a:r>
                        <a:rPr lang="en-US" sz="1200">
                          <a:solidFill>
                            <a:srgbClr val="000000"/>
                          </a:solidFill>
                          <a:effectLst/>
                          <a:latin typeface="Sylfaen"/>
                          <a:ea typeface="Times New Roman"/>
                          <a:cs typeface="Sylfaen"/>
                        </a:rPr>
                        <a:t>სამეგრელო</a:t>
                      </a:r>
                      <a:r>
                        <a:rPr lang="ka-GE" sz="1200">
                          <a:solidFill>
                            <a:srgbClr val="000000"/>
                          </a:solidFill>
                          <a:effectLst/>
                          <a:latin typeface="Sylfaen"/>
                          <a:ea typeface="Times New Roman"/>
                          <a:cs typeface="Sylfaen"/>
                        </a:rPr>
                        <a:t>,</a:t>
                      </a:r>
                      <a:r>
                        <a:rPr lang="en-US" sz="1200">
                          <a:solidFill>
                            <a:srgbClr val="000000"/>
                          </a:solidFill>
                          <a:effectLst/>
                          <a:latin typeface="Calibri"/>
                          <a:ea typeface="Times New Roman"/>
                          <a:cs typeface="Calibri"/>
                        </a:rPr>
                        <a:t> </a:t>
                      </a:r>
                      <a:r>
                        <a:rPr lang="en-US" sz="1200">
                          <a:solidFill>
                            <a:srgbClr val="000000"/>
                          </a:solidFill>
                          <a:effectLst/>
                          <a:latin typeface="Sylfaen"/>
                          <a:ea typeface="Times New Roman"/>
                          <a:cs typeface="Sylfaen"/>
                        </a:rPr>
                        <a:t>ზემო</a:t>
                      </a:r>
                      <a:r>
                        <a:rPr lang="en-US" sz="1200">
                          <a:solidFill>
                            <a:srgbClr val="000000"/>
                          </a:solidFill>
                          <a:effectLst/>
                          <a:latin typeface="Calibri"/>
                          <a:ea typeface="Times New Roman"/>
                          <a:cs typeface="Calibri"/>
                        </a:rPr>
                        <a:t> </a:t>
                      </a:r>
                      <a:r>
                        <a:rPr lang="en-US" sz="1200">
                          <a:solidFill>
                            <a:srgbClr val="000000"/>
                          </a:solidFill>
                          <a:effectLst/>
                          <a:latin typeface="Sylfaen"/>
                          <a:ea typeface="Times New Roman"/>
                          <a:cs typeface="Sylfaen"/>
                        </a:rPr>
                        <a:t>სვანეთი</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solidFill>
                            <a:srgbClr val="000000"/>
                          </a:solidFill>
                          <a:effectLst/>
                          <a:latin typeface="Calibri"/>
                          <a:ea typeface="Times New Roman"/>
                          <a:cs typeface="Calibri"/>
                        </a:rPr>
                        <a:t>1</a:t>
                      </a:r>
                      <a:r>
                        <a:rPr lang="ka-GE" sz="1200">
                          <a:solidFill>
                            <a:srgbClr val="000000"/>
                          </a:solidFill>
                          <a:effectLst/>
                          <a:latin typeface="Calibri"/>
                          <a:ea typeface="Times New Roman"/>
                          <a:cs typeface="Calibri"/>
                        </a:rPr>
                        <a:t>,</a:t>
                      </a:r>
                      <a:r>
                        <a:rPr lang="en-US" sz="1200">
                          <a:solidFill>
                            <a:srgbClr val="000000"/>
                          </a:solidFill>
                          <a:effectLst/>
                          <a:latin typeface="Calibri"/>
                          <a:ea typeface="Times New Roman"/>
                          <a:cs typeface="Calibri"/>
                        </a:rPr>
                        <a:t>010</a:t>
                      </a:r>
                      <a:r>
                        <a:rPr lang="ka-GE" sz="1200">
                          <a:solidFill>
                            <a:srgbClr val="000000"/>
                          </a:solidFill>
                          <a:effectLst/>
                          <a:latin typeface="Calibri"/>
                          <a:ea typeface="Times New Roman"/>
                          <a:cs typeface="Calibri"/>
                        </a:rPr>
                        <a:t>,</a:t>
                      </a:r>
                      <a:r>
                        <a:rPr lang="en-US" sz="1200">
                          <a:solidFill>
                            <a:srgbClr val="000000"/>
                          </a:solidFill>
                          <a:effectLst/>
                          <a:latin typeface="Calibri"/>
                          <a:ea typeface="Times New Roman"/>
                          <a:cs typeface="Calibri"/>
                        </a:rPr>
                        <a:t>106</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solidFill>
                            <a:srgbClr val="000000"/>
                          </a:solidFill>
                          <a:effectLst/>
                          <a:latin typeface="Calibri"/>
                          <a:ea typeface="Times New Roman"/>
                          <a:cs typeface="Calibri"/>
                        </a:rPr>
                        <a:t>2</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solidFill>
                            <a:srgbClr val="000000"/>
                          </a:solidFill>
                          <a:effectLst/>
                          <a:latin typeface="Calibri"/>
                          <a:ea typeface="Times New Roman"/>
                          <a:cs typeface="Calibri"/>
                        </a:rPr>
                        <a:t>2</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16339">
                <a:tc>
                  <a:txBody>
                    <a:bodyPr/>
                    <a:lstStyle/>
                    <a:p>
                      <a:pPr algn="l">
                        <a:lnSpc>
                          <a:spcPct val="107000"/>
                        </a:lnSpc>
                        <a:spcAft>
                          <a:spcPts val="0"/>
                        </a:spcAft>
                      </a:pPr>
                      <a:r>
                        <a:rPr lang="en-US" sz="1200">
                          <a:solidFill>
                            <a:srgbClr val="000000"/>
                          </a:solidFill>
                          <a:effectLst/>
                          <a:latin typeface="Sylfaen"/>
                          <a:ea typeface="Times New Roman"/>
                          <a:cs typeface="Sylfaen"/>
                        </a:rPr>
                        <a:t>სამცხე</a:t>
                      </a:r>
                      <a:r>
                        <a:rPr lang="en-US" sz="1200">
                          <a:solidFill>
                            <a:srgbClr val="000000"/>
                          </a:solidFill>
                          <a:effectLst/>
                          <a:latin typeface="Calibri"/>
                          <a:ea typeface="Times New Roman"/>
                          <a:cs typeface="Calibri"/>
                        </a:rPr>
                        <a:t> </a:t>
                      </a:r>
                      <a:r>
                        <a:rPr lang="en-US" sz="1200">
                          <a:solidFill>
                            <a:srgbClr val="000000"/>
                          </a:solidFill>
                          <a:effectLst/>
                          <a:latin typeface="Sylfaen"/>
                          <a:ea typeface="Times New Roman"/>
                          <a:cs typeface="Sylfaen"/>
                        </a:rPr>
                        <a:t>ჯავახეთი</a:t>
                      </a:r>
                      <a:r>
                        <a:rPr lang="en-US" sz="1200">
                          <a:solidFill>
                            <a:srgbClr val="000000"/>
                          </a:solidFill>
                          <a:effectLst/>
                          <a:latin typeface="Calibri"/>
                          <a:ea typeface="Times New Roman"/>
                          <a:cs typeface="Calibri"/>
                        </a:rPr>
                        <a:t>, </a:t>
                      </a:r>
                      <a:r>
                        <a:rPr lang="en-US" sz="1200">
                          <a:solidFill>
                            <a:srgbClr val="000000"/>
                          </a:solidFill>
                          <a:effectLst/>
                          <a:latin typeface="Sylfaen"/>
                          <a:ea typeface="Times New Roman"/>
                          <a:cs typeface="Sylfaen"/>
                        </a:rPr>
                        <a:t>შიდა</a:t>
                      </a:r>
                      <a:r>
                        <a:rPr lang="en-US" sz="1200">
                          <a:solidFill>
                            <a:srgbClr val="000000"/>
                          </a:solidFill>
                          <a:effectLst/>
                          <a:latin typeface="Calibri"/>
                          <a:ea typeface="Times New Roman"/>
                          <a:cs typeface="Calibri"/>
                        </a:rPr>
                        <a:t>, </a:t>
                      </a:r>
                      <a:r>
                        <a:rPr lang="en-US" sz="1200">
                          <a:solidFill>
                            <a:srgbClr val="000000"/>
                          </a:solidFill>
                          <a:effectLst/>
                          <a:latin typeface="Sylfaen"/>
                          <a:ea typeface="Times New Roman"/>
                          <a:cs typeface="Sylfaen"/>
                        </a:rPr>
                        <a:t>ქვემო</a:t>
                      </a:r>
                      <a:r>
                        <a:rPr lang="en-US" sz="1200">
                          <a:solidFill>
                            <a:srgbClr val="000000"/>
                          </a:solidFill>
                          <a:effectLst/>
                          <a:latin typeface="Calibri"/>
                          <a:ea typeface="Times New Roman"/>
                          <a:cs typeface="Calibri"/>
                        </a:rPr>
                        <a:t> </a:t>
                      </a:r>
                      <a:r>
                        <a:rPr lang="en-US" sz="1200">
                          <a:solidFill>
                            <a:srgbClr val="000000"/>
                          </a:solidFill>
                          <a:effectLst/>
                          <a:latin typeface="Sylfaen"/>
                          <a:ea typeface="Times New Roman"/>
                          <a:cs typeface="Sylfaen"/>
                        </a:rPr>
                        <a:t>ქართლი</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solidFill>
                            <a:srgbClr val="000000"/>
                          </a:solidFill>
                          <a:effectLst/>
                          <a:latin typeface="Calibri"/>
                          <a:ea typeface="Times New Roman"/>
                          <a:cs typeface="Calibri"/>
                        </a:rPr>
                        <a:t>847</a:t>
                      </a:r>
                      <a:r>
                        <a:rPr lang="ka-GE" sz="1200">
                          <a:solidFill>
                            <a:srgbClr val="000000"/>
                          </a:solidFill>
                          <a:effectLst/>
                          <a:latin typeface="Calibri"/>
                          <a:ea typeface="Times New Roman"/>
                          <a:cs typeface="Calibri"/>
                        </a:rPr>
                        <a:t>,</a:t>
                      </a:r>
                      <a:r>
                        <a:rPr lang="en-US" sz="1200">
                          <a:solidFill>
                            <a:srgbClr val="000000"/>
                          </a:solidFill>
                          <a:effectLst/>
                          <a:latin typeface="Calibri"/>
                          <a:ea typeface="Times New Roman"/>
                          <a:cs typeface="Calibri"/>
                        </a:rPr>
                        <a:t>872</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solidFill>
                            <a:srgbClr val="000000"/>
                          </a:solidFill>
                          <a:effectLst/>
                          <a:latin typeface="Calibri"/>
                          <a:ea typeface="Times New Roman"/>
                          <a:cs typeface="Calibri"/>
                        </a:rPr>
                        <a:t>1</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solidFill>
                            <a:srgbClr val="000000"/>
                          </a:solidFill>
                          <a:effectLst/>
                          <a:latin typeface="Calibri"/>
                          <a:ea typeface="Times New Roman"/>
                          <a:cs typeface="Calibri"/>
                        </a:rPr>
                        <a:t> </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10892">
                <a:tc>
                  <a:txBody>
                    <a:bodyPr/>
                    <a:lstStyle/>
                    <a:p>
                      <a:pPr algn="l">
                        <a:lnSpc>
                          <a:spcPct val="107000"/>
                        </a:lnSpc>
                        <a:spcAft>
                          <a:spcPts val="0"/>
                        </a:spcAft>
                      </a:pPr>
                      <a:r>
                        <a:rPr lang="en-US" sz="1200">
                          <a:solidFill>
                            <a:srgbClr val="000000"/>
                          </a:solidFill>
                          <a:effectLst/>
                          <a:latin typeface="Sylfaen"/>
                          <a:ea typeface="Times New Roman"/>
                          <a:cs typeface="Sylfaen"/>
                        </a:rPr>
                        <a:t>აჭარა</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Calibri"/>
                          <a:ea typeface="Times New Roman"/>
                          <a:cs typeface="Calibri"/>
                        </a:rPr>
                        <a:t>333,953</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solidFill>
                            <a:srgbClr val="000000"/>
                          </a:solidFill>
                          <a:effectLst/>
                          <a:latin typeface="Calibri"/>
                          <a:ea typeface="Times New Roman"/>
                          <a:cs typeface="Calibri"/>
                        </a:rPr>
                        <a:t> </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solidFill>
                            <a:srgbClr val="000000"/>
                          </a:solidFill>
                          <a:effectLst/>
                          <a:latin typeface="Calibri"/>
                          <a:ea typeface="Times New Roman"/>
                          <a:cs typeface="Calibri"/>
                        </a:rPr>
                        <a:t>1</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10892">
                <a:tc>
                  <a:txBody>
                    <a:bodyPr/>
                    <a:lstStyle/>
                    <a:p>
                      <a:pPr algn="r">
                        <a:lnSpc>
                          <a:spcPct val="107000"/>
                        </a:lnSpc>
                        <a:spcAft>
                          <a:spcPts val="0"/>
                        </a:spcAft>
                      </a:pPr>
                      <a:r>
                        <a:rPr lang="en-US" sz="1200" b="1">
                          <a:solidFill>
                            <a:srgbClr val="FFFFFF"/>
                          </a:solidFill>
                          <a:effectLst/>
                          <a:latin typeface="Sylfaen"/>
                          <a:ea typeface="Times New Roman"/>
                          <a:cs typeface="Sylfaen"/>
                        </a:rPr>
                        <a:t>სულ</a:t>
                      </a:r>
                      <a:r>
                        <a:rPr lang="en-US" sz="1200" b="1">
                          <a:solidFill>
                            <a:srgbClr val="FFFFFF"/>
                          </a:solidFill>
                          <a:effectLst/>
                          <a:latin typeface="Calibri"/>
                          <a:ea typeface="Times New Roman"/>
                          <a:cs typeface="Calibri"/>
                        </a:rPr>
                        <a:t> </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en-US" sz="1200" b="1">
                          <a:solidFill>
                            <a:srgbClr val="FFFFFF"/>
                          </a:solidFill>
                          <a:effectLst/>
                          <a:latin typeface="Calibri"/>
                          <a:ea typeface="Times New Roman"/>
                          <a:cs typeface="Calibri"/>
                        </a:rPr>
                        <a:t> </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en-US" sz="1200" b="1">
                          <a:solidFill>
                            <a:srgbClr val="FFFFFF"/>
                          </a:solidFill>
                          <a:effectLst/>
                          <a:latin typeface="Calibri"/>
                          <a:ea typeface="Times New Roman"/>
                          <a:cs typeface="Calibri"/>
                        </a:rPr>
                        <a:t>4</a:t>
                      </a:r>
                      <a:endParaRPr lang="ru-RU" sz="12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ctr">
                        <a:lnSpc>
                          <a:spcPct val="107000"/>
                        </a:lnSpc>
                        <a:spcAft>
                          <a:spcPts val="0"/>
                        </a:spcAft>
                      </a:pPr>
                      <a:r>
                        <a:rPr lang="ka-GE" sz="1200" b="1" dirty="0">
                          <a:solidFill>
                            <a:srgbClr val="FFFFFF"/>
                          </a:solidFill>
                          <a:effectLst/>
                          <a:latin typeface="Sylfaen"/>
                          <a:ea typeface="Times New Roman"/>
                          <a:cs typeface="Calibri"/>
                        </a:rPr>
                        <a:t>4</a:t>
                      </a:r>
                      <a:endParaRPr lang="ru-RU" sz="12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574643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3A73C-9F0C-F344-9DE6-D0D6A551BF6E}"/>
              </a:ext>
            </a:extLst>
          </p:cNvPr>
          <p:cNvSpPr>
            <a:spLocks noGrp="1"/>
          </p:cNvSpPr>
          <p:nvPr>
            <p:ph type="title"/>
          </p:nvPr>
        </p:nvSpPr>
        <p:spPr/>
        <p:txBody>
          <a:bodyPr/>
          <a:lstStyle/>
          <a:p>
            <a:pPr algn="ctr"/>
            <a:r>
              <a:rPr lang="ka-GE" dirty="0"/>
              <a:t>მადლობა ყურადღებისთვის!</a:t>
            </a:r>
            <a:endParaRPr lang="en-US" dirty="0"/>
          </a:p>
        </p:txBody>
      </p:sp>
      <p:pic>
        <p:nvPicPr>
          <p:cNvPr id="5" name="Content Placeholder 4">
            <a:extLst>
              <a:ext uri="{FF2B5EF4-FFF2-40B4-BE49-F238E27FC236}">
                <a16:creationId xmlns:a16="http://schemas.microsoft.com/office/drawing/2014/main" id="{596A516E-4FDB-F349-9F8D-632C27F5BF02}"/>
              </a:ext>
            </a:extLst>
          </p:cNvPr>
          <p:cNvPicPr>
            <a:picLocks noGrp="1" noChangeAspect="1"/>
          </p:cNvPicPr>
          <p:nvPr>
            <p:ph idx="1"/>
          </p:nvPr>
        </p:nvPicPr>
        <p:blipFill>
          <a:blip r:embed="rId2"/>
          <a:stretch>
            <a:fillRect/>
          </a:stretch>
        </p:blipFill>
        <p:spPr>
          <a:xfrm>
            <a:off x="2069432" y="1804737"/>
            <a:ext cx="7940842" cy="4571999"/>
          </a:xfrm>
        </p:spPr>
      </p:pic>
    </p:spTree>
    <p:extLst>
      <p:ext uri="{BB962C8B-B14F-4D97-AF65-F5344CB8AC3E}">
        <p14:creationId xmlns:p14="http://schemas.microsoft.com/office/powerpoint/2010/main" val="1612691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B59FB-466B-7341-847B-141D7879C5EF}"/>
              </a:ext>
            </a:extLst>
          </p:cNvPr>
          <p:cNvSpPr>
            <a:spLocks noGrp="1"/>
          </p:cNvSpPr>
          <p:nvPr>
            <p:ph type="title"/>
          </p:nvPr>
        </p:nvSpPr>
        <p:spPr/>
        <p:txBody>
          <a:bodyPr>
            <a:normAutofit/>
          </a:bodyPr>
          <a:lstStyle/>
          <a:p>
            <a:r>
              <a:rPr lang="ka-GE" sz="3200" dirty="0"/>
              <a:t>სათემო ამბულატორიული მომსახურების მოწყობისა და ხელმისაწვდომობის სტანდარტი</a:t>
            </a:r>
            <a:endParaRPr lang="en-US" sz="3200" dirty="0"/>
          </a:p>
        </p:txBody>
      </p:sp>
      <p:sp>
        <p:nvSpPr>
          <p:cNvPr id="3" name="Content Placeholder 2">
            <a:extLst>
              <a:ext uri="{FF2B5EF4-FFF2-40B4-BE49-F238E27FC236}">
                <a16:creationId xmlns:a16="http://schemas.microsoft.com/office/drawing/2014/main" id="{0626F96D-C1BD-8C41-932B-0878B030F307}"/>
              </a:ext>
            </a:extLst>
          </p:cNvPr>
          <p:cNvSpPr>
            <a:spLocks noGrp="1"/>
          </p:cNvSpPr>
          <p:nvPr>
            <p:ph idx="1"/>
          </p:nvPr>
        </p:nvSpPr>
        <p:spPr/>
        <p:txBody>
          <a:bodyPr>
            <a:normAutofit fontScale="85000" lnSpcReduction="20000"/>
          </a:bodyPr>
          <a:lstStyle/>
          <a:p>
            <a:pPr lvl="0"/>
            <a:r>
              <a:rPr lang="ka-GE" dirty="0"/>
              <a:t>არის ერთი ან/და მრავალგუნდიანი (დასახლებულ არეალში მოსახლეობის სიმჭიდროვის გათვალისწინებით)</a:t>
            </a:r>
            <a:endParaRPr lang="en-US" dirty="0"/>
          </a:p>
          <a:p>
            <a:pPr lvl="0"/>
            <a:r>
              <a:rPr lang="ka-GE" dirty="0"/>
              <a:t>ხელმისაწვდომია ყოველ სამუშაო დღეს და კვირაში 30 საათის განმალობაში, როდესაც ემსახურება მინიმუმ 30 000–იან პოპულაციას </a:t>
            </a:r>
            <a:endParaRPr lang="en-US" dirty="0"/>
          </a:p>
          <a:p>
            <a:pPr lvl="0"/>
            <a:r>
              <a:rPr lang="ka-GE" dirty="0"/>
              <a:t>როცა ემსახურება 30 000–ზე ნაკლები პოპულაციის არეალს, ხელმისაწვდომია მდგ–ის წევრების სამუშაო საათების შესაბამისად და არანაკლებ კვირაში 2 დღე (1 წევრი მაინც)</a:t>
            </a:r>
            <a:endParaRPr lang="en-US" dirty="0"/>
          </a:p>
          <a:p>
            <a:pPr lvl="0"/>
            <a:r>
              <a:rPr lang="ka-GE" dirty="0"/>
              <a:t>1 მდგ გუნდი მინიმუმ 3 წევრიანია – ფსიქიატრი, ექთანი, სოც.მუშაკი/ფსიქოლოგი</a:t>
            </a:r>
            <a:endParaRPr lang="en-US" dirty="0"/>
          </a:p>
          <a:p>
            <a:pPr lvl="0"/>
            <a:r>
              <a:rPr lang="ka-GE" dirty="0"/>
              <a:t>მდგ–ის წევრების სამუშაო საათები განისაზღვრება დასახლებულ არეალში მოსახლეობის სიმჭიდროვის გათვალისწინებით, არაუმეტეს კვირაში 30 საათისა</a:t>
            </a:r>
            <a:endParaRPr lang="en-US" dirty="0"/>
          </a:p>
          <a:p>
            <a:pPr lvl="0"/>
            <a:r>
              <a:rPr lang="ka-GE" dirty="0"/>
              <a:t>საშტატო ერთეული 70 000 – 100 000 მოსახლეზე – 1 ფსიქიატრი, 1.5 ექთანი, 0.5  სოც.მუშაკი/ფსიქოლოგი.</a:t>
            </a:r>
            <a:endParaRPr lang="en-US" dirty="0"/>
          </a:p>
        </p:txBody>
      </p:sp>
    </p:spTree>
    <p:extLst>
      <p:ext uri="{BB962C8B-B14F-4D97-AF65-F5344CB8AC3E}">
        <p14:creationId xmlns:p14="http://schemas.microsoft.com/office/powerpoint/2010/main" val="2110184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474" y="76200"/>
            <a:ext cx="8963526" cy="457200"/>
          </a:xfrm>
        </p:spPr>
        <p:txBody>
          <a:bodyPr>
            <a:noAutofit/>
          </a:bodyPr>
          <a:lstStyle/>
          <a:p>
            <a:pPr algn="ctr"/>
            <a:r>
              <a:rPr lang="ka-GE" sz="1400" b="1" dirty="0">
                <a:solidFill>
                  <a:srgbClr val="2F5496"/>
                </a:solidFill>
              </a:rPr>
              <a:t>არსებული და სასურველი/პროსპექტული სათემო ფსიქიკური ჯანდაცვის ამბულატორიული სერვისის ლოკაცია რეგიონების მიხედვით   </a:t>
            </a:r>
            <a:r>
              <a:rPr lang="ka-GE" sz="1400" dirty="0">
                <a:solidFill>
                  <a:srgbClr val="2F5496"/>
                </a:solidFill>
              </a:rPr>
              <a:t>(1)</a:t>
            </a:r>
            <a:endParaRPr lang="ru-RU" sz="1400" dirty="0">
              <a:solidFill>
                <a:schemeClr val="tx2">
                  <a:lumMod val="60000"/>
                  <a:lumOff val="40000"/>
                </a:schemeClr>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243598619"/>
              </p:ext>
            </p:extLst>
          </p:nvPr>
        </p:nvGraphicFramePr>
        <p:xfrm>
          <a:off x="685799" y="533400"/>
          <a:ext cx="10780295" cy="5945519"/>
        </p:xfrm>
        <a:graphic>
          <a:graphicData uri="http://schemas.openxmlformats.org/drawingml/2006/table">
            <a:tbl>
              <a:tblPr firstRow="1" firstCol="1" bandRow="1"/>
              <a:tblGrid>
                <a:gridCol w="2806334">
                  <a:extLst>
                    <a:ext uri="{9D8B030D-6E8A-4147-A177-3AD203B41FA5}">
                      <a16:colId xmlns:a16="http://schemas.microsoft.com/office/drawing/2014/main" val="20000"/>
                    </a:ext>
                  </a:extLst>
                </a:gridCol>
                <a:gridCol w="1787267">
                  <a:extLst>
                    <a:ext uri="{9D8B030D-6E8A-4147-A177-3AD203B41FA5}">
                      <a16:colId xmlns:a16="http://schemas.microsoft.com/office/drawing/2014/main" val="20001"/>
                    </a:ext>
                  </a:extLst>
                </a:gridCol>
                <a:gridCol w="1798607">
                  <a:extLst>
                    <a:ext uri="{9D8B030D-6E8A-4147-A177-3AD203B41FA5}">
                      <a16:colId xmlns:a16="http://schemas.microsoft.com/office/drawing/2014/main" val="20002"/>
                    </a:ext>
                  </a:extLst>
                </a:gridCol>
                <a:gridCol w="2151522">
                  <a:extLst>
                    <a:ext uri="{9D8B030D-6E8A-4147-A177-3AD203B41FA5}">
                      <a16:colId xmlns:a16="http://schemas.microsoft.com/office/drawing/2014/main" val="20003"/>
                    </a:ext>
                  </a:extLst>
                </a:gridCol>
                <a:gridCol w="2236565">
                  <a:extLst>
                    <a:ext uri="{9D8B030D-6E8A-4147-A177-3AD203B41FA5}">
                      <a16:colId xmlns:a16="http://schemas.microsoft.com/office/drawing/2014/main" val="20004"/>
                    </a:ext>
                  </a:extLst>
                </a:gridCol>
              </a:tblGrid>
              <a:tr h="341806">
                <a:tc>
                  <a:txBody>
                    <a:bodyPr/>
                    <a:lstStyle/>
                    <a:p>
                      <a:pPr algn="ctr">
                        <a:lnSpc>
                          <a:spcPct val="107000"/>
                        </a:lnSpc>
                        <a:spcAft>
                          <a:spcPts val="0"/>
                        </a:spcAft>
                      </a:pPr>
                      <a:r>
                        <a:rPr lang="ka-GE" sz="1200" b="1">
                          <a:solidFill>
                            <a:srgbClr val="FFFFFF"/>
                          </a:solidFill>
                          <a:effectLst/>
                          <a:latin typeface="Sylfaen"/>
                          <a:ea typeface="Times New Roman"/>
                          <a:cs typeface="Times New Roman"/>
                        </a:rPr>
                        <a:t>ქალაქი/რაიონი</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a:lnSpc>
                          <a:spcPct val="107000"/>
                        </a:lnSpc>
                        <a:spcAft>
                          <a:spcPts val="0"/>
                        </a:spcAft>
                      </a:pPr>
                      <a:r>
                        <a:rPr lang="ka-GE" sz="1200" b="1">
                          <a:solidFill>
                            <a:srgbClr val="FFFFFF"/>
                          </a:solidFill>
                          <a:effectLst/>
                          <a:latin typeface="Sylfaen"/>
                          <a:ea typeface="Times New Roman"/>
                          <a:cs typeface="Times New Roman"/>
                        </a:rPr>
                        <a:t>მოსახლეობა</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a:lnSpc>
                          <a:spcPct val="107000"/>
                        </a:lnSpc>
                        <a:spcAft>
                          <a:spcPts val="0"/>
                        </a:spcAft>
                      </a:pPr>
                      <a:r>
                        <a:rPr lang="ka-GE" sz="1200" b="1">
                          <a:solidFill>
                            <a:srgbClr val="FFFFFF"/>
                          </a:solidFill>
                          <a:effectLst/>
                          <a:latin typeface="Sylfaen"/>
                          <a:ea typeface="Times New Roman"/>
                          <a:cs typeface="Times New Roman"/>
                        </a:rPr>
                        <a:t>პროვაიდერი</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a:lnSpc>
                          <a:spcPct val="107000"/>
                        </a:lnSpc>
                        <a:spcAft>
                          <a:spcPts val="0"/>
                        </a:spcAft>
                      </a:pPr>
                      <a:r>
                        <a:rPr lang="ka-GE" sz="1200" b="1">
                          <a:solidFill>
                            <a:srgbClr val="FFFFFF"/>
                          </a:solidFill>
                          <a:effectLst/>
                          <a:latin typeface="Sylfaen"/>
                          <a:ea typeface="Times New Roman"/>
                          <a:cs typeface="Times New Roman"/>
                        </a:rPr>
                        <a:t>არსებული ლოკაცია</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a:lnSpc>
                          <a:spcPct val="107000"/>
                        </a:lnSpc>
                        <a:spcAft>
                          <a:spcPts val="0"/>
                        </a:spcAft>
                      </a:pPr>
                      <a:r>
                        <a:rPr lang="ka-GE" sz="1200" b="1">
                          <a:solidFill>
                            <a:srgbClr val="FFFFFF"/>
                          </a:solidFill>
                          <a:effectLst/>
                          <a:latin typeface="Sylfaen"/>
                          <a:ea typeface="Times New Roman"/>
                          <a:cs typeface="Times New Roman"/>
                        </a:rPr>
                        <a:t>რეკომენდებული ლოკაცია</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extLst>
                  <a:ext uri="{0D108BD9-81ED-4DB2-BD59-A6C34878D82A}">
                    <a16:rowId xmlns:a16="http://schemas.microsoft.com/office/drawing/2014/main" val="10000"/>
                  </a:ext>
                </a:extLst>
              </a:tr>
              <a:tr h="267794">
                <a:tc gridSpan="5">
                  <a:txBody>
                    <a:bodyPr/>
                    <a:lstStyle/>
                    <a:p>
                      <a:pPr algn="ctr">
                        <a:lnSpc>
                          <a:spcPct val="107000"/>
                        </a:lnSpc>
                        <a:spcAft>
                          <a:spcPts val="0"/>
                        </a:spcAft>
                      </a:pPr>
                      <a:r>
                        <a:rPr lang="ka-GE" sz="1300" b="1">
                          <a:solidFill>
                            <a:srgbClr val="000000"/>
                          </a:solidFill>
                          <a:effectLst/>
                          <a:latin typeface="Sylfaen"/>
                          <a:ea typeface="Times New Roman"/>
                          <a:cs typeface="Times New Roman"/>
                        </a:rPr>
                        <a:t>თბილისი</a:t>
                      </a:r>
                      <a:endParaRPr lang="ru-RU" sz="1300">
                        <a:effectLst/>
                        <a:latin typeface="Calibri"/>
                        <a:ea typeface="Calibri"/>
                        <a:cs typeface="Times New Roman"/>
                      </a:endParaRPr>
                    </a:p>
                  </a:txBody>
                  <a:tcPr marL="48709" marR="48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91440">
                <a:tc>
                  <a:txBody>
                    <a:bodyPr/>
                    <a:lstStyle/>
                    <a:p>
                      <a:pPr>
                        <a:lnSpc>
                          <a:spcPct val="100000"/>
                        </a:lnSpc>
                        <a:spcAft>
                          <a:spcPts val="0"/>
                        </a:spcAft>
                      </a:pPr>
                      <a:r>
                        <a:rPr lang="ka-GE" sz="1150">
                          <a:solidFill>
                            <a:srgbClr val="000000"/>
                          </a:solidFill>
                          <a:effectLst/>
                          <a:latin typeface="Sylfaen"/>
                          <a:ea typeface="Times New Roman"/>
                          <a:cs typeface="Times New Roman"/>
                        </a:rPr>
                        <a:t>გლდანი–ნაძალადევი</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ka-GE" sz="1200">
                          <a:solidFill>
                            <a:srgbClr val="000000"/>
                          </a:solidFill>
                          <a:effectLst/>
                          <a:latin typeface="Sylfaen"/>
                          <a:ea typeface="Times New Roman"/>
                          <a:cs typeface="Times New Roman"/>
                        </a:rPr>
                        <a:t>331 281</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70C0"/>
                          </a:solidFill>
                          <a:effectLst/>
                          <a:latin typeface="Sylfaen"/>
                          <a:ea typeface="Times New Roman"/>
                          <a:cs typeface="Times New Roman"/>
                        </a:rPr>
                        <a:t>თბ.ფ/ჯ ც</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1440">
                <a:tc>
                  <a:txBody>
                    <a:bodyPr/>
                    <a:lstStyle/>
                    <a:p>
                      <a:pPr>
                        <a:lnSpc>
                          <a:spcPct val="100000"/>
                        </a:lnSpc>
                        <a:spcAft>
                          <a:spcPts val="0"/>
                        </a:spcAft>
                      </a:pPr>
                      <a:r>
                        <a:rPr lang="ka-GE" sz="1150">
                          <a:solidFill>
                            <a:srgbClr val="000000"/>
                          </a:solidFill>
                          <a:effectLst/>
                          <a:latin typeface="Sylfaen"/>
                          <a:ea typeface="Times New Roman"/>
                          <a:cs typeface="Times New Roman"/>
                        </a:rPr>
                        <a:t>ვაკე–საბურთალო</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ka-GE" sz="1200">
                          <a:solidFill>
                            <a:srgbClr val="000000"/>
                          </a:solidFill>
                          <a:effectLst/>
                          <a:latin typeface="Sylfaen"/>
                          <a:ea typeface="Times New Roman"/>
                          <a:cs typeface="Times New Roman"/>
                        </a:rPr>
                        <a:t>250 396</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70C0"/>
                          </a:solidFill>
                          <a:effectLst/>
                          <a:latin typeface="Sylfaen"/>
                          <a:ea typeface="Times New Roman"/>
                          <a:cs typeface="Times New Roman"/>
                        </a:rPr>
                        <a:t>ფ/ჯ/ნ/პ</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1440">
                <a:tc>
                  <a:txBody>
                    <a:bodyPr/>
                    <a:lstStyle/>
                    <a:p>
                      <a:pPr>
                        <a:lnSpc>
                          <a:spcPct val="100000"/>
                        </a:lnSpc>
                        <a:spcAft>
                          <a:spcPts val="0"/>
                        </a:spcAft>
                      </a:pPr>
                      <a:r>
                        <a:rPr lang="ka-GE" sz="1150">
                          <a:solidFill>
                            <a:srgbClr val="000000"/>
                          </a:solidFill>
                          <a:effectLst/>
                          <a:latin typeface="Sylfaen"/>
                          <a:ea typeface="Times New Roman"/>
                          <a:cs typeface="Times New Roman"/>
                        </a:rPr>
                        <a:t>ისანი–სამგორი</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ka-GE" sz="1200">
                          <a:solidFill>
                            <a:srgbClr val="000000"/>
                          </a:solidFill>
                          <a:effectLst/>
                          <a:latin typeface="Sylfaen"/>
                          <a:ea typeface="Times New Roman"/>
                          <a:cs typeface="Times New Roman"/>
                        </a:rPr>
                        <a:t>303 454</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70C0"/>
                          </a:solidFill>
                          <a:effectLst/>
                          <a:latin typeface="Sylfaen"/>
                          <a:ea typeface="Times New Roman"/>
                          <a:cs typeface="Times New Roman"/>
                        </a:rPr>
                        <a:t>ფ/ჯ/ნ/პ</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91440">
                <a:tc>
                  <a:txBody>
                    <a:bodyPr/>
                    <a:lstStyle/>
                    <a:p>
                      <a:pPr>
                        <a:lnSpc>
                          <a:spcPct val="100000"/>
                        </a:lnSpc>
                        <a:spcAft>
                          <a:spcPts val="0"/>
                        </a:spcAft>
                      </a:pPr>
                      <a:r>
                        <a:rPr lang="ka-GE" sz="1150">
                          <a:solidFill>
                            <a:srgbClr val="000000"/>
                          </a:solidFill>
                          <a:effectLst/>
                          <a:latin typeface="Sylfaen"/>
                          <a:ea typeface="Times New Roman"/>
                          <a:cs typeface="Times New Roman"/>
                        </a:rPr>
                        <a:t>დიდუბე–ჩუღურეთი</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ka-GE" sz="1200">
                          <a:solidFill>
                            <a:srgbClr val="000000"/>
                          </a:solidFill>
                          <a:effectLst/>
                          <a:latin typeface="Sylfaen"/>
                          <a:ea typeface="Times New Roman"/>
                          <a:cs typeface="Times New Roman"/>
                        </a:rPr>
                        <a:t>135 248</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70C0"/>
                          </a:solidFill>
                          <a:effectLst/>
                          <a:latin typeface="Sylfaen"/>
                          <a:ea typeface="Times New Roman"/>
                          <a:cs typeface="Times New Roman"/>
                        </a:rPr>
                        <a:t>ფ/ჯ/ნ/პ</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0"/>
                        </a:spcAft>
                      </a:pPr>
                      <a:r>
                        <a:rPr lang="ka-GE" sz="1150">
                          <a:solidFill>
                            <a:srgbClr val="000000"/>
                          </a:solidFill>
                          <a:effectLst/>
                          <a:latin typeface="Sylfaen"/>
                          <a:ea typeface="Times New Roman"/>
                          <a:cs typeface="Calibri"/>
                        </a:rPr>
                        <a:t>√ </a:t>
                      </a:r>
                      <a:r>
                        <a:rPr lang="ka-GE" sz="1150">
                          <a:solidFill>
                            <a:srgbClr val="000000"/>
                          </a:solidFill>
                          <a:effectLst/>
                          <a:latin typeface="Sylfaen"/>
                          <a:ea typeface="Times New Roman"/>
                          <a:cs typeface="Sylfaen"/>
                        </a:rPr>
                        <a:t>ან</a:t>
                      </a:r>
                      <a:r>
                        <a:rPr lang="ka-GE" sz="1150">
                          <a:solidFill>
                            <a:srgbClr val="000000"/>
                          </a:solidFill>
                          <a:effectLst/>
                          <a:latin typeface="Sylfaen"/>
                          <a:ea typeface="Times New Roman"/>
                          <a:cs typeface="Calibri"/>
                        </a:rPr>
                        <a:t> </a:t>
                      </a:r>
                      <a:r>
                        <a:rPr lang="ka-GE" sz="1150">
                          <a:solidFill>
                            <a:srgbClr val="000000"/>
                          </a:solidFill>
                          <a:effectLst/>
                          <a:latin typeface="Sylfaen"/>
                          <a:ea typeface="Times New Roman"/>
                          <a:cs typeface="Sylfaen"/>
                        </a:rPr>
                        <a:t>ძვ</a:t>
                      </a:r>
                      <a:r>
                        <a:rPr lang="ka-GE" sz="1150">
                          <a:solidFill>
                            <a:srgbClr val="000000"/>
                          </a:solidFill>
                          <a:effectLst/>
                          <a:latin typeface="Sylfaen"/>
                          <a:ea typeface="Times New Roman"/>
                          <a:cs typeface="Calibri"/>
                        </a:rPr>
                        <a:t> </a:t>
                      </a:r>
                      <a:r>
                        <a:rPr lang="ka-GE" sz="1150">
                          <a:solidFill>
                            <a:srgbClr val="000000"/>
                          </a:solidFill>
                          <a:effectLst/>
                          <a:latin typeface="Sylfaen"/>
                          <a:ea typeface="Times New Roman"/>
                          <a:cs typeface="Sylfaen"/>
                        </a:rPr>
                        <a:t>თბ</a:t>
                      </a:r>
                      <a:r>
                        <a:rPr lang="ka-GE" sz="1150">
                          <a:solidFill>
                            <a:srgbClr val="000000"/>
                          </a:solidFill>
                          <a:effectLst/>
                          <a:latin typeface="Sylfaen"/>
                          <a:ea typeface="Times New Roman"/>
                          <a:cs typeface="Calibri"/>
                        </a:rPr>
                        <a:t>/</a:t>
                      </a:r>
                      <a:r>
                        <a:rPr lang="ka-GE" sz="1150">
                          <a:solidFill>
                            <a:srgbClr val="000000"/>
                          </a:solidFill>
                          <a:effectLst/>
                          <a:latin typeface="Sylfaen"/>
                          <a:ea typeface="Times New Roman"/>
                          <a:cs typeface="Sylfaen"/>
                        </a:rPr>
                        <a:t>კრწ</a:t>
                      </a:r>
                      <a:r>
                        <a:rPr lang="ka-GE" sz="1150">
                          <a:solidFill>
                            <a:srgbClr val="000000"/>
                          </a:solidFill>
                          <a:effectLst/>
                          <a:latin typeface="Sylfaen"/>
                          <a:ea typeface="Times New Roman"/>
                          <a:cs typeface="Calibri"/>
                        </a:rPr>
                        <a:t>/</a:t>
                      </a:r>
                      <a:r>
                        <a:rPr lang="ka-GE" sz="1150">
                          <a:solidFill>
                            <a:srgbClr val="000000"/>
                          </a:solidFill>
                          <a:effectLst/>
                          <a:latin typeface="Sylfaen"/>
                          <a:ea typeface="Times New Roman"/>
                          <a:cs typeface="Sylfaen"/>
                        </a:rPr>
                        <a:t>დიდგ</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91440">
                <a:tc>
                  <a:txBody>
                    <a:bodyPr/>
                    <a:lstStyle/>
                    <a:p>
                      <a:pPr>
                        <a:lnSpc>
                          <a:spcPct val="100000"/>
                        </a:lnSpc>
                        <a:spcAft>
                          <a:spcPts val="0"/>
                        </a:spcAft>
                      </a:pPr>
                      <a:r>
                        <a:rPr lang="ka-GE" sz="1150">
                          <a:solidFill>
                            <a:srgbClr val="000000"/>
                          </a:solidFill>
                          <a:effectLst/>
                          <a:latin typeface="Sylfaen"/>
                          <a:ea typeface="Times New Roman"/>
                          <a:cs typeface="Times New Roman"/>
                        </a:rPr>
                        <a:t>ძველი თბილისი, კრწანისი, დიდგორი</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ka-GE" sz="1200">
                          <a:solidFill>
                            <a:srgbClr val="000000"/>
                          </a:solidFill>
                          <a:effectLst/>
                          <a:latin typeface="Sylfaen"/>
                          <a:ea typeface="Times New Roman"/>
                          <a:cs typeface="Times New Roman"/>
                        </a:rPr>
                        <a:t>88 338</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70C0"/>
                          </a:solidFill>
                          <a:effectLst/>
                          <a:latin typeface="Sylfaen"/>
                          <a:ea typeface="Times New Roman"/>
                          <a:cs typeface="Times New Roman"/>
                        </a:rPr>
                        <a:t>ფ/ჯ/ნ/პ</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0"/>
                        </a:spcAft>
                      </a:pPr>
                      <a:r>
                        <a:rPr lang="ka-GE" sz="1150">
                          <a:solidFill>
                            <a:srgbClr val="000000"/>
                          </a:solidFill>
                          <a:effectLst/>
                          <a:latin typeface="Sylfaen"/>
                          <a:ea typeface="Times New Roman"/>
                          <a:cs typeface="Calibri"/>
                        </a:rPr>
                        <a:t>√ </a:t>
                      </a:r>
                      <a:r>
                        <a:rPr lang="ka-GE" sz="1150">
                          <a:solidFill>
                            <a:srgbClr val="000000"/>
                          </a:solidFill>
                          <a:effectLst/>
                          <a:latin typeface="Sylfaen"/>
                          <a:ea typeface="Times New Roman"/>
                          <a:cs typeface="Sylfaen"/>
                        </a:rPr>
                        <a:t>ან</a:t>
                      </a:r>
                      <a:r>
                        <a:rPr lang="ka-GE" sz="1150">
                          <a:solidFill>
                            <a:srgbClr val="000000"/>
                          </a:solidFill>
                          <a:effectLst/>
                          <a:latin typeface="Sylfaen"/>
                          <a:ea typeface="Times New Roman"/>
                          <a:cs typeface="Calibri"/>
                        </a:rPr>
                        <a:t> </a:t>
                      </a:r>
                      <a:r>
                        <a:rPr lang="ka-GE" sz="1150">
                          <a:solidFill>
                            <a:srgbClr val="000000"/>
                          </a:solidFill>
                          <a:effectLst/>
                          <a:latin typeface="Sylfaen"/>
                          <a:ea typeface="Times New Roman"/>
                          <a:cs typeface="Sylfaen"/>
                        </a:rPr>
                        <a:t>დიდუბე</a:t>
                      </a:r>
                      <a:r>
                        <a:rPr lang="ka-GE" sz="1150">
                          <a:solidFill>
                            <a:srgbClr val="000000"/>
                          </a:solidFill>
                          <a:effectLst/>
                          <a:latin typeface="Sylfaen"/>
                          <a:ea typeface="Times New Roman"/>
                          <a:cs typeface="Calibri"/>
                        </a:rPr>
                        <a:t>/</a:t>
                      </a:r>
                      <a:r>
                        <a:rPr lang="ka-GE" sz="1150">
                          <a:solidFill>
                            <a:srgbClr val="000000"/>
                          </a:solidFill>
                          <a:effectLst/>
                          <a:latin typeface="Sylfaen"/>
                          <a:ea typeface="Times New Roman"/>
                          <a:cs typeface="Sylfaen"/>
                        </a:rPr>
                        <a:t>ჩუღ</a:t>
                      </a:r>
                      <a:r>
                        <a:rPr lang="ka-GE" sz="1150">
                          <a:solidFill>
                            <a:srgbClr val="000000"/>
                          </a:solidFill>
                          <a:effectLst/>
                          <a:latin typeface="Sylfaen"/>
                          <a:ea typeface="Times New Roman"/>
                          <a:cs typeface="Calibri"/>
                        </a:rPr>
                        <a:t>.</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91440">
                <a:tc>
                  <a:txBody>
                    <a:bodyPr/>
                    <a:lstStyle/>
                    <a:p>
                      <a:pPr>
                        <a:lnSpc>
                          <a:spcPct val="100000"/>
                        </a:lnSpc>
                        <a:spcAft>
                          <a:spcPts val="0"/>
                        </a:spcAft>
                      </a:pPr>
                      <a:r>
                        <a:rPr lang="ka-GE" sz="1200" b="1">
                          <a:solidFill>
                            <a:srgbClr val="C00000"/>
                          </a:solidFill>
                          <a:effectLst/>
                          <a:latin typeface="Sylfaen"/>
                          <a:ea typeface="Times New Roman"/>
                          <a:cs typeface="Times New Roman"/>
                        </a:rPr>
                        <a:t>სულ თბილისი</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a:lnSpc>
                          <a:spcPct val="100000"/>
                        </a:lnSpc>
                        <a:spcAft>
                          <a:spcPts val="0"/>
                        </a:spcAft>
                      </a:pPr>
                      <a:r>
                        <a:rPr lang="ka-GE" sz="1200" b="1">
                          <a:solidFill>
                            <a:srgbClr val="C00000"/>
                          </a:solidFill>
                          <a:effectLst/>
                          <a:latin typeface="Sylfaen"/>
                          <a:ea typeface="Times New Roman"/>
                          <a:cs typeface="Times New Roman"/>
                        </a:rPr>
                        <a:t>1 108 717</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nSpc>
                          <a:spcPct val="100000"/>
                        </a:lnSpc>
                        <a:spcAft>
                          <a:spcPts val="0"/>
                        </a:spcAft>
                      </a:pPr>
                      <a:r>
                        <a:rPr lang="ka-GE" sz="1200" b="1">
                          <a:solidFill>
                            <a:srgbClr val="C00000"/>
                          </a:solidFill>
                          <a:effectLst/>
                          <a:latin typeface="Sylfaen"/>
                          <a:ea typeface="Times New Roman"/>
                          <a:cs typeface="Times New Roman"/>
                        </a:rPr>
                        <a:t> </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0000"/>
                        </a:lnSpc>
                        <a:spcAft>
                          <a:spcPts val="0"/>
                        </a:spcAft>
                      </a:pPr>
                      <a:r>
                        <a:rPr lang="ka-GE" sz="1400" b="1">
                          <a:solidFill>
                            <a:srgbClr val="C00000"/>
                          </a:solidFill>
                          <a:effectLst/>
                          <a:latin typeface="Sylfaen"/>
                          <a:ea typeface="Times New Roman"/>
                          <a:cs typeface="Times New Roman"/>
                        </a:rPr>
                        <a:t>2</a:t>
                      </a:r>
                      <a:endParaRPr lang="ru-RU" sz="14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0000"/>
                        </a:lnSpc>
                        <a:spcAft>
                          <a:spcPts val="0"/>
                        </a:spcAft>
                      </a:pPr>
                      <a:r>
                        <a:rPr lang="ka-GE" sz="1400" b="1">
                          <a:solidFill>
                            <a:srgbClr val="C00000"/>
                          </a:solidFill>
                          <a:effectLst/>
                          <a:latin typeface="Sylfaen"/>
                          <a:ea typeface="Times New Roman"/>
                          <a:cs typeface="Calibri"/>
                        </a:rPr>
                        <a:t>5</a:t>
                      </a:r>
                      <a:endParaRPr lang="ru-RU" sz="14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7"/>
                  </a:ext>
                </a:extLst>
              </a:tr>
              <a:tr h="245759">
                <a:tc gridSpan="5">
                  <a:txBody>
                    <a:bodyPr/>
                    <a:lstStyle/>
                    <a:p>
                      <a:pPr algn="ctr">
                        <a:lnSpc>
                          <a:spcPct val="100000"/>
                        </a:lnSpc>
                        <a:spcAft>
                          <a:spcPts val="0"/>
                        </a:spcAft>
                      </a:pPr>
                      <a:r>
                        <a:rPr lang="ka-GE" sz="1300" b="1">
                          <a:solidFill>
                            <a:srgbClr val="000000"/>
                          </a:solidFill>
                          <a:effectLst/>
                          <a:latin typeface="Sylfaen"/>
                          <a:ea typeface="Times New Roman"/>
                          <a:cs typeface="Times New Roman"/>
                        </a:rPr>
                        <a:t>აჭარა</a:t>
                      </a:r>
                      <a:endParaRPr lang="ru-RU" sz="1300">
                        <a:effectLst/>
                        <a:latin typeface="Calibri"/>
                        <a:ea typeface="Calibri"/>
                        <a:cs typeface="Times New Roman"/>
                      </a:endParaRPr>
                    </a:p>
                  </a:txBody>
                  <a:tcPr marL="48709" marR="48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8"/>
                  </a:ext>
                </a:extLst>
              </a:tr>
              <a:tr h="91440">
                <a:tc>
                  <a:txBody>
                    <a:bodyPr/>
                    <a:lstStyle/>
                    <a:p>
                      <a:pPr>
                        <a:lnSpc>
                          <a:spcPct val="100000"/>
                        </a:lnSpc>
                        <a:spcAft>
                          <a:spcPts val="0"/>
                        </a:spcAft>
                      </a:pPr>
                      <a:r>
                        <a:rPr lang="ka-GE" sz="1150">
                          <a:solidFill>
                            <a:srgbClr val="000000"/>
                          </a:solidFill>
                          <a:effectLst/>
                          <a:latin typeface="Sylfaen"/>
                          <a:ea typeface="Times New Roman"/>
                          <a:cs typeface="Times New Roman"/>
                        </a:rPr>
                        <a:t>ბათუმი</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ka-GE" sz="1200">
                          <a:solidFill>
                            <a:srgbClr val="000000"/>
                          </a:solidFill>
                          <a:effectLst/>
                          <a:latin typeface="Sylfaen"/>
                          <a:ea typeface="Times New Roman"/>
                          <a:cs typeface="Times New Roman"/>
                        </a:rPr>
                        <a:t>152 839</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70C0"/>
                          </a:solidFill>
                          <a:effectLst/>
                          <a:latin typeface="Sylfaen"/>
                          <a:ea typeface="Times New Roman"/>
                          <a:cs typeface="Times New Roman"/>
                        </a:rPr>
                        <a:t>აჭ. ფ/ნ საავად.</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91440">
                <a:tc>
                  <a:txBody>
                    <a:bodyPr/>
                    <a:lstStyle/>
                    <a:p>
                      <a:pPr>
                        <a:lnSpc>
                          <a:spcPct val="100000"/>
                        </a:lnSpc>
                        <a:spcAft>
                          <a:spcPts val="0"/>
                        </a:spcAft>
                      </a:pPr>
                      <a:r>
                        <a:rPr lang="ka-GE" sz="1150">
                          <a:solidFill>
                            <a:srgbClr val="000000"/>
                          </a:solidFill>
                          <a:effectLst/>
                          <a:latin typeface="Sylfaen"/>
                          <a:ea typeface="Times New Roman"/>
                          <a:cs typeface="Times New Roman"/>
                        </a:rPr>
                        <a:t>ხულო</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ka-GE" sz="1200">
                          <a:solidFill>
                            <a:srgbClr val="000000"/>
                          </a:solidFill>
                          <a:effectLst/>
                          <a:latin typeface="Sylfaen"/>
                          <a:ea typeface="Times New Roman"/>
                          <a:cs typeface="Times New Roman"/>
                        </a:rPr>
                        <a:t>23 327</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70C0"/>
                          </a:solidFill>
                          <a:effectLst/>
                          <a:latin typeface="Sylfaen"/>
                          <a:ea typeface="Times New Roman"/>
                          <a:cs typeface="Times New Roman"/>
                        </a:rPr>
                        <a:t>აჭ. ფ/ნ საავად</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91440">
                <a:tc>
                  <a:txBody>
                    <a:bodyPr/>
                    <a:lstStyle/>
                    <a:p>
                      <a:pPr>
                        <a:lnSpc>
                          <a:spcPct val="100000"/>
                        </a:lnSpc>
                        <a:spcAft>
                          <a:spcPts val="0"/>
                        </a:spcAft>
                      </a:pPr>
                      <a:r>
                        <a:rPr lang="ka-GE" sz="1150">
                          <a:solidFill>
                            <a:srgbClr val="000000"/>
                          </a:solidFill>
                          <a:effectLst/>
                          <a:latin typeface="Sylfaen"/>
                          <a:ea typeface="Times New Roman"/>
                          <a:cs typeface="Times New Roman"/>
                        </a:rPr>
                        <a:t>შუახევი</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ka-GE" sz="1200">
                          <a:solidFill>
                            <a:srgbClr val="000000"/>
                          </a:solidFill>
                          <a:effectLst/>
                          <a:latin typeface="Sylfaen"/>
                          <a:ea typeface="Times New Roman"/>
                          <a:cs typeface="Times New Roman"/>
                        </a:rPr>
                        <a:t>15 044</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70C0"/>
                          </a:solidFill>
                          <a:effectLst/>
                          <a:latin typeface="Sylfaen"/>
                          <a:ea typeface="Times New Roman"/>
                          <a:cs typeface="Times New Roman"/>
                        </a:rPr>
                        <a:t>აჭ. ფ/ნ საავად</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91440">
                <a:tc>
                  <a:txBody>
                    <a:bodyPr/>
                    <a:lstStyle/>
                    <a:p>
                      <a:pPr>
                        <a:lnSpc>
                          <a:spcPct val="100000"/>
                        </a:lnSpc>
                        <a:spcAft>
                          <a:spcPts val="0"/>
                        </a:spcAft>
                      </a:pPr>
                      <a:r>
                        <a:rPr lang="ka-GE" sz="1150">
                          <a:solidFill>
                            <a:srgbClr val="000000"/>
                          </a:solidFill>
                          <a:effectLst/>
                          <a:latin typeface="Sylfaen"/>
                          <a:ea typeface="Times New Roman"/>
                          <a:cs typeface="Times New Roman"/>
                        </a:rPr>
                        <a:t>ქედა</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ka-GE" sz="1200">
                          <a:solidFill>
                            <a:srgbClr val="000000"/>
                          </a:solidFill>
                          <a:effectLst/>
                          <a:latin typeface="Sylfaen"/>
                          <a:ea typeface="Times New Roman"/>
                          <a:cs typeface="Times New Roman"/>
                        </a:rPr>
                        <a:t>16 760</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70C0"/>
                          </a:solidFill>
                          <a:effectLst/>
                          <a:latin typeface="Sylfaen"/>
                          <a:ea typeface="Times New Roman"/>
                          <a:cs typeface="Times New Roman"/>
                        </a:rPr>
                        <a:t>აჭ. ფ/ნ საავად</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91440">
                <a:tc>
                  <a:txBody>
                    <a:bodyPr/>
                    <a:lstStyle/>
                    <a:p>
                      <a:pPr>
                        <a:lnSpc>
                          <a:spcPct val="100000"/>
                        </a:lnSpc>
                        <a:spcAft>
                          <a:spcPts val="0"/>
                        </a:spcAft>
                      </a:pPr>
                      <a:r>
                        <a:rPr lang="ka-GE" sz="1150">
                          <a:solidFill>
                            <a:srgbClr val="000000"/>
                          </a:solidFill>
                          <a:effectLst/>
                          <a:latin typeface="Sylfaen"/>
                          <a:ea typeface="Times New Roman"/>
                          <a:cs typeface="Times New Roman"/>
                        </a:rPr>
                        <a:t>ხელვაჩაური</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ka-GE" sz="1200">
                          <a:solidFill>
                            <a:srgbClr val="000000"/>
                          </a:solidFill>
                          <a:effectLst/>
                          <a:latin typeface="Sylfaen"/>
                          <a:ea typeface="Times New Roman"/>
                          <a:cs typeface="Times New Roman"/>
                        </a:rPr>
                        <a:t>51 189</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70C0"/>
                          </a:solidFill>
                          <a:effectLst/>
                          <a:latin typeface="Sylfaen"/>
                          <a:ea typeface="Times New Roman"/>
                          <a:cs typeface="Times New Roman"/>
                        </a:rPr>
                        <a:t>აჭ. ფ/ნ საავად</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91440">
                <a:tc>
                  <a:txBody>
                    <a:bodyPr/>
                    <a:lstStyle/>
                    <a:p>
                      <a:pPr>
                        <a:lnSpc>
                          <a:spcPct val="100000"/>
                        </a:lnSpc>
                        <a:spcAft>
                          <a:spcPts val="0"/>
                        </a:spcAft>
                      </a:pPr>
                      <a:r>
                        <a:rPr lang="ka-GE" sz="1150">
                          <a:solidFill>
                            <a:srgbClr val="000000"/>
                          </a:solidFill>
                          <a:effectLst/>
                          <a:latin typeface="Sylfaen"/>
                          <a:ea typeface="Times New Roman"/>
                          <a:cs typeface="Times New Roman"/>
                        </a:rPr>
                        <a:t>ქობულეთი</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ka-GE" sz="1200">
                          <a:solidFill>
                            <a:srgbClr val="000000"/>
                          </a:solidFill>
                          <a:effectLst/>
                          <a:latin typeface="Sylfaen"/>
                          <a:ea typeface="Times New Roman"/>
                          <a:cs typeface="Times New Roman"/>
                        </a:rPr>
                        <a:t>74 794</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70C0"/>
                          </a:solidFill>
                          <a:effectLst/>
                          <a:latin typeface="Sylfaen"/>
                          <a:ea typeface="Times New Roman"/>
                          <a:cs typeface="Times New Roman"/>
                        </a:rPr>
                        <a:t>აჭ. ფ/ნ საავად</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91440">
                <a:tc>
                  <a:txBody>
                    <a:bodyPr/>
                    <a:lstStyle/>
                    <a:p>
                      <a:pPr>
                        <a:lnSpc>
                          <a:spcPct val="100000"/>
                        </a:lnSpc>
                        <a:spcAft>
                          <a:spcPts val="0"/>
                        </a:spcAft>
                      </a:pPr>
                      <a:r>
                        <a:rPr lang="ka-GE" sz="1200" b="1">
                          <a:solidFill>
                            <a:srgbClr val="C00000"/>
                          </a:solidFill>
                          <a:effectLst/>
                          <a:latin typeface="Sylfaen"/>
                          <a:ea typeface="Times New Roman"/>
                          <a:cs typeface="Times New Roman"/>
                        </a:rPr>
                        <a:t>სულ აჭარა</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a:lnSpc>
                          <a:spcPct val="100000"/>
                        </a:lnSpc>
                        <a:spcAft>
                          <a:spcPts val="0"/>
                        </a:spcAft>
                      </a:pPr>
                      <a:r>
                        <a:rPr lang="ka-GE" sz="1200" b="1">
                          <a:solidFill>
                            <a:srgbClr val="C00000"/>
                          </a:solidFill>
                          <a:effectLst/>
                          <a:latin typeface="Sylfaen"/>
                          <a:ea typeface="Times New Roman"/>
                          <a:cs typeface="Times New Roman"/>
                        </a:rPr>
                        <a:t>333 953</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nSpc>
                          <a:spcPct val="100000"/>
                        </a:lnSpc>
                        <a:spcAft>
                          <a:spcPts val="0"/>
                        </a:spcAft>
                      </a:pPr>
                      <a:r>
                        <a:rPr lang="ka-GE" sz="1200" b="1">
                          <a:solidFill>
                            <a:srgbClr val="C00000"/>
                          </a:solidFill>
                          <a:effectLst/>
                          <a:latin typeface="Sylfaen"/>
                          <a:ea typeface="Times New Roman"/>
                          <a:cs typeface="Times New Roman"/>
                        </a:rPr>
                        <a:t> </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0000"/>
                        </a:lnSpc>
                        <a:spcAft>
                          <a:spcPts val="0"/>
                        </a:spcAft>
                      </a:pPr>
                      <a:r>
                        <a:rPr lang="ka-GE" sz="1400" b="1">
                          <a:solidFill>
                            <a:srgbClr val="C00000"/>
                          </a:solidFill>
                          <a:effectLst/>
                          <a:latin typeface="Sylfaen"/>
                          <a:ea typeface="Times New Roman"/>
                          <a:cs typeface="Times New Roman"/>
                        </a:rPr>
                        <a:t>1</a:t>
                      </a:r>
                      <a:endParaRPr lang="ru-RU" sz="14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0000"/>
                        </a:lnSpc>
                        <a:spcAft>
                          <a:spcPts val="0"/>
                        </a:spcAft>
                      </a:pPr>
                      <a:r>
                        <a:rPr lang="ka-GE" sz="1400" b="1">
                          <a:solidFill>
                            <a:srgbClr val="C00000"/>
                          </a:solidFill>
                          <a:effectLst/>
                          <a:latin typeface="Sylfaen"/>
                          <a:ea typeface="Times New Roman"/>
                          <a:cs typeface="Calibri"/>
                        </a:rPr>
                        <a:t>3</a:t>
                      </a:r>
                      <a:endParaRPr lang="ru-RU" sz="14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15"/>
                  </a:ext>
                </a:extLst>
              </a:tr>
              <a:tr h="243840">
                <a:tc gridSpan="5">
                  <a:txBody>
                    <a:bodyPr/>
                    <a:lstStyle/>
                    <a:p>
                      <a:pPr algn="ctr">
                        <a:lnSpc>
                          <a:spcPct val="100000"/>
                        </a:lnSpc>
                        <a:spcAft>
                          <a:spcPts val="0"/>
                        </a:spcAft>
                      </a:pPr>
                      <a:r>
                        <a:rPr lang="ka-GE" sz="1300" b="1">
                          <a:solidFill>
                            <a:srgbClr val="000000"/>
                          </a:solidFill>
                          <a:effectLst/>
                          <a:latin typeface="Sylfaen"/>
                          <a:ea typeface="Times New Roman"/>
                          <a:cs typeface="Times New Roman"/>
                        </a:rPr>
                        <a:t>იმერეთი</a:t>
                      </a:r>
                      <a:endParaRPr lang="ru-RU" sz="1300">
                        <a:effectLst/>
                        <a:latin typeface="Calibri"/>
                        <a:ea typeface="Calibri"/>
                        <a:cs typeface="Times New Roman"/>
                      </a:endParaRPr>
                    </a:p>
                  </a:txBody>
                  <a:tcPr marL="48709" marR="48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6"/>
                  </a:ext>
                </a:extLst>
              </a:tr>
              <a:tr h="91440">
                <a:tc>
                  <a:txBody>
                    <a:bodyPr/>
                    <a:lstStyle/>
                    <a:p>
                      <a:pPr>
                        <a:lnSpc>
                          <a:spcPct val="100000"/>
                        </a:lnSpc>
                        <a:spcAft>
                          <a:spcPts val="0"/>
                        </a:spcAft>
                      </a:pPr>
                      <a:r>
                        <a:rPr lang="ka-GE" sz="1150">
                          <a:solidFill>
                            <a:srgbClr val="000000"/>
                          </a:solidFill>
                          <a:effectLst/>
                          <a:latin typeface="Sylfaen"/>
                          <a:ea typeface="Times New Roman"/>
                          <a:cs typeface="Times New Roman"/>
                        </a:rPr>
                        <a:t>ქუთაისი</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ka-GE" sz="1200">
                          <a:solidFill>
                            <a:srgbClr val="000000"/>
                          </a:solidFill>
                          <a:effectLst/>
                          <a:latin typeface="Sylfaen"/>
                          <a:ea typeface="Times New Roman"/>
                          <a:cs typeface="Times New Roman"/>
                        </a:rPr>
                        <a:t>147 635</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70C0"/>
                          </a:solidFill>
                          <a:effectLst/>
                          <a:latin typeface="Sylfaen"/>
                          <a:ea typeface="Times New Roman"/>
                          <a:cs typeface="Times New Roman"/>
                        </a:rPr>
                        <a:t>ქუთ. ფ/ჯ ცენტ</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91440">
                <a:tc>
                  <a:txBody>
                    <a:bodyPr/>
                    <a:lstStyle/>
                    <a:p>
                      <a:pPr>
                        <a:lnSpc>
                          <a:spcPct val="100000"/>
                        </a:lnSpc>
                        <a:spcAft>
                          <a:spcPts val="0"/>
                        </a:spcAft>
                      </a:pPr>
                      <a:r>
                        <a:rPr lang="ka-GE" sz="1150">
                          <a:solidFill>
                            <a:srgbClr val="000000"/>
                          </a:solidFill>
                          <a:effectLst/>
                          <a:latin typeface="Sylfaen"/>
                          <a:ea typeface="Times New Roman"/>
                          <a:cs typeface="Times New Roman"/>
                        </a:rPr>
                        <a:t>ზესტაფონი</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ka-GE" sz="1200">
                          <a:solidFill>
                            <a:srgbClr val="000000"/>
                          </a:solidFill>
                          <a:effectLst/>
                          <a:latin typeface="Sylfaen"/>
                          <a:ea typeface="Times New Roman"/>
                          <a:cs typeface="Times New Roman"/>
                        </a:rPr>
                        <a:t>57 628</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70C0"/>
                          </a:solidFill>
                          <a:effectLst/>
                          <a:latin typeface="Sylfaen"/>
                          <a:ea typeface="Times New Roman"/>
                          <a:cs typeface="Times New Roman"/>
                        </a:rPr>
                        <a:t>ჯეო.ჰოს.</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91440">
                <a:tc>
                  <a:txBody>
                    <a:bodyPr/>
                    <a:lstStyle/>
                    <a:p>
                      <a:pPr>
                        <a:lnSpc>
                          <a:spcPct val="100000"/>
                        </a:lnSpc>
                        <a:spcAft>
                          <a:spcPts val="0"/>
                        </a:spcAft>
                      </a:pPr>
                      <a:r>
                        <a:rPr lang="ka-GE" sz="1150">
                          <a:solidFill>
                            <a:srgbClr val="000000"/>
                          </a:solidFill>
                          <a:effectLst/>
                          <a:latin typeface="Sylfaen"/>
                          <a:ea typeface="Times New Roman"/>
                          <a:cs typeface="Times New Roman"/>
                        </a:rPr>
                        <a:t>ჭიათურა</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ka-GE" sz="1200">
                          <a:solidFill>
                            <a:srgbClr val="000000"/>
                          </a:solidFill>
                          <a:effectLst/>
                          <a:latin typeface="Sylfaen"/>
                          <a:ea typeface="Times New Roman"/>
                          <a:cs typeface="Times New Roman"/>
                        </a:rPr>
                        <a:t>39 884</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70C0"/>
                          </a:solidFill>
                          <a:effectLst/>
                          <a:latin typeface="Sylfaen"/>
                          <a:ea typeface="Times New Roman"/>
                          <a:cs typeface="Times New Roman"/>
                        </a:rPr>
                        <a:t>ჯეო.ჰოს.</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0"/>
                        </a:spcAft>
                      </a:pPr>
                      <a:r>
                        <a:rPr lang="ka-GE" sz="1150">
                          <a:solidFill>
                            <a:srgbClr val="000000"/>
                          </a:solidFill>
                          <a:effectLst/>
                          <a:latin typeface="Times New Roman"/>
                          <a:ea typeface="Times New Roman"/>
                          <a:cs typeface="Times New Roman"/>
                        </a:rPr>
                        <a:t>⌂ </a:t>
                      </a:r>
                      <a:r>
                        <a:rPr lang="ka-GE" sz="1150">
                          <a:solidFill>
                            <a:srgbClr val="000000"/>
                          </a:solidFill>
                          <a:effectLst/>
                          <a:latin typeface="Sylfaen"/>
                          <a:ea typeface="Times New Roman"/>
                          <a:cs typeface="Sylfaen"/>
                        </a:rPr>
                        <a:t>ან</a:t>
                      </a:r>
                      <a:r>
                        <a:rPr lang="ka-GE" sz="1150">
                          <a:solidFill>
                            <a:srgbClr val="000000"/>
                          </a:solidFill>
                          <a:effectLst/>
                          <a:latin typeface="Sylfaen"/>
                          <a:ea typeface="Times New Roman"/>
                          <a:cs typeface="Calibri"/>
                        </a:rPr>
                        <a:t> </a:t>
                      </a:r>
                      <a:r>
                        <a:rPr lang="ka-GE" sz="1150">
                          <a:solidFill>
                            <a:srgbClr val="000000"/>
                          </a:solidFill>
                          <a:effectLst/>
                          <a:latin typeface="Sylfaen"/>
                          <a:ea typeface="Times New Roman"/>
                          <a:cs typeface="Sylfaen"/>
                        </a:rPr>
                        <a:t>საჩხერე</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91440">
                <a:tc>
                  <a:txBody>
                    <a:bodyPr/>
                    <a:lstStyle/>
                    <a:p>
                      <a:pPr>
                        <a:lnSpc>
                          <a:spcPct val="100000"/>
                        </a:lnSpc>
                        <a:spcAft>
                          <a:spcPts val="0"/>
                        </a:spcAft>
                      </a:pPr>
                      <a:r>
                        <a:rPr lang="ka-GE" sz="1150">
                          <a:solidFill>
                            <a:srgbClr val="000000"/>
                          </a:solidFill>
                          <a:effectLst/>
                          <a:latin typeface="Sylfaen"/>
                          <a:ea typeface="Times New Roman"/>
                          <a:cs typeface="Times New Roman"/>
                        </a:rPr>
                        <a:t>საჩხერე</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ka-GE" sz="1200">
                          <a:solidFill>
                            <a:srgbClr val="000000"/>
                          </a:solidFill>
                          <a:effectLst/>
                          <a:latin typeface="Sylfaen"/>
                          <a:ea typeface="Times New Roman"/>
                          <a:cs typeface="Times New Roman"/>
                        </a:rPr>
                        <a:t>37 775</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70C0"/>
                          </a:solidFill>
                          <a:effectLst/>
                          <a:latin typeface="Sylfaen"/>
                          <a:ea typeface="Times New Roman"/>
                          <a:cs typeface="Times New Roman"/>
                        </a:rPr>
                        <a:t>ჯეო.ჰოს.</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91440">
                <a:tc>
                  <a:txBody>
                    <a:bodyPr/>
                    <a:lstStyle/>
                    <a:p>
                      <a:pPr>
                        <a:lnSpc>
                          <a:spcPct val="100000"/>
                        </a:lnSpc>
                        <a:spcAft>
                          <a:spcPts val="0"/>
                        </a:spcAft>
                      </a:pPr>
                      <a:r>
                        <a:rPr lang="ka-GE" sz="1150">
                          <a:solidFill>
                            <a:srgbClr val="000000"/>
                          </a:solidFill>
                          <a:effectLst/>
                          <a:latin typeface="Sylfaen"/>
                          <a:ea typeface="Times New Roman"/>
                          <a:cs typeface="Times New Roman"/>
                        </a:rPr>
                        <a:t>ხარაგაული</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ka-GE" sz="1200">
                          <a:solidFill>
                            <a:srgbClr val="000000"/>
                          </a:solidFill>
                          <a:effectLst/>
                          <a:latin typeface="Sylfaen"/>
                          <a:ea typeface="Times New Roman"/>
                          <a:cs typeface="Times New Roman"/>
                        </a:rPr>
                        <a:t>19 473</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538DD5"/>
                          </a:solidFill>
                          <a:effectLst/>
                          <a:latin typeface="Sylfaen"/>
                          <a:ea typeface="Times New Roman"/>
                          <a:cs typeface="Times New Roman"/>
                        </a:rPr>
                        <a:t>ჯეო.ჰოს</a:t>
                      </a:r>
                      <a:r>
                        <a:rPr lang="ka-GE" sz="1150">
                          <a:solidFill>
                            <a:srgbClr val="000000"/>
                          </a:solidFill>
                          <a:effectLst/>
                          <a:latin typeface="Sylfaen"/>
                          <a:ea typeface="Times New Roman"/>
                          <a:cs typeface="Times New Roman"/>
                        </a:rPr>
                        <a:t>.–</a:t>
                      </a:r>
                      <a:r>
                        <a:rPr lang="ka-GE" sz="1150">
                          <a:solidFill>
                            <a:srgbClr val="7030A0"/>
                          </a:solidFill>
                          <a:effectLst/>
                          <a:latin typeface="Sylfaen"/>
                          <a:ea typeface="Times New Roman"/>
                          <a:cs typeface="Times New Roman"/>
                        </a:rPr>
                        <a:t>სურ.ს</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91440">
                <a:tc>
                  <a:txBody>
                    <a:bodyPr/>
                    <a:lstStyle/>
                    <a:p>
                      <a:pPr>
                        <a:lnSpc>
                          <a:spcPct val="100000"/>
                        </a:lnSpc>
                        <a:spcAft>
                          <a:spcPts val="0"/>
                        </a:spcAft>
                      </a:pPr>
                      <a:r>
                        <a:rPr lang="ka-GE" sz="1150">
                          <a:solidFill>
                            <a:srgbClr val="000000"/>
                          </a:solidFill>
                          <a:effectLst/>
                          <a:latin typeface="Sylfaen"/>
                          <a:ea typeface="Times New Roman"/>
                          <a:cs typeface="Times New Roman"/>
                        </a:rPr>
                        <a:t>სამტრედია</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ka-GE" sz="1200">
                          <a:solidFill>
                            <a:srgbClr val="000000"/>
                          </a:solidFill>
                          <a:effectLst/>
                          <a:latin typeface="Sylfaen"/>
                          <a:ea typeface="Times New Roman"/>
                          <a:cs typeface="Times New Roman"/>
                        </a:rPr>
                        <a:t>48 562</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538DD5"/>
                          </a:solidFill>
                          <a:effectLst/>
                          <a:latin typeface="Sylfaen"/>
                          <a:ea typeface="Times New Roman"/>
                          <a:cs typeface="Times New Roman"/>
                        </a:rPr>
                        <a:t>ჯეო.ჰოს</a:t>
                      </a:r>
                      <a:r>
                        <a:rPr lang="ka-GE" sz="1150">
                          <a:solidFill>
                            <a:srgbClr val="000000"/>
                          </a:solidFill>
                          <a:effectLst/>
                          <a:latin typeface="Sylfaen"/>
                          <a:ea typeface="Times New Roman"/>
                          <a:cs typeface="Times New Roman"/>
                        </a:rPr>
                        <a:t>.</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91440">
                <a:tc>
                  <a:txBody>
                    <a:bodyPr/>
                    <a:lstStyle/>
                    <a:p>
                      <a:pPr>
                        <a:lnSpc>
                          <a:spcPct val="100000"/>
                        </a:lnSpc>
                        <a:spcAft>
                          <a:spcPts val="0"/>
                        </a:spcAft>
                      </a:pPr>
                      <a:r>
                        <a:rPr lang="ka-GE" sz="1150">
                          <a:solidFill>
                            <a:srgbClr val="000000"/>
                          </a:solidFill>
                          <a:effectLst/>
                          <a:latin typeface="Sylfaen"/>
                          <a:ea typeface="Times New Roman"/>
                          <a:cs typeface="Times New Roman"/>
                        </a:rPr>
                        <a:t>ვანი</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ka-GE" sz="1200">
                          <a:solidFill>
                            <a:srgbClr val="000000"/>
                          </a:solidFill>
                          <a:effectLst/>
                          <a:latin typeface="Sylfaen"/>
                          <a:ea typeface="Times New Roman"/>
                          <a:cs typeface="Times New Roman"/>
                        </a:rPr>
                        <a:t>24 512</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70C0"/>
                          </a:solidFill>
                          <a:effectLst/>
                          <a:latin typeface="Sylfaen"/>
                          <a:ea typeface="Times New Roman"/>
                          <a:cs typeface="Times New Roman"/>
                        </a:rPr>
                        <a:t>ქუთ. ფ/ჯ ცენტ</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91440">
                <a:tc>
                  <a:txBody>
                    <a:bodyPr/>
                    <a:lstStyle/>
                    <a:p>
                      <a:pPr>
                        <a:lnSpc>
                          <a:spcPct val="100000"/>
                        </a:lnSpc>
                        <a:spcAft>
                          <a:spcPts val="0"/>
                        </a:spcAft>
                      </a:pPr>
                      <a:r>
                        <a:rPr lang="ka-GE" sz="1150">
                          <a:solidFill>
                            <a:srgbClr val="000000"/>
                          </a:solidFill>
                          <a:effectLst/>
                          <a:latin typeface="Sylfaen"/>
                          <a:ea typeface="Times New Roman"/>
                          <a:cs typeface="Times New Roman"/>
                        </a:rPr>
                        <a:t>ხონი</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ka-GE" sz="1200">
                          <a:solidFill>
                            <a:srgbClr val="000000"/>
                          </a:solidFill>
                          <a:effectLst/>
                          <a:latin typeface="Sylfaen"/>
                          <a:ea typeface="Times New Roman"/>
                          <a:cs typeface="Times New Roman"/>
                        </a:rPr>
                        <a:t>23 570</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70C0"/>
                          </a:solidFill>
                          <a:effectLst/>
                          <a:latin typeface="Sylfaen"/>
                          <a:ea typeface="Times New Roman"/>
                          <a:cs typeface="Times New Roman"/>
                        </a:rPr>
                        <a:t>ქუტ. ფ/ჯ ცენტ</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4"/>
                  </a:ext>
                </a:extLst>
              </a:tr>
              <a:tr h="91440">
                <a:tc>
                  <a:txBody>
                    <a:bodyPr/>
                    <a:lstStyle/>
                    <a:p>
                      <a:pPr>
                        <a:lnSpc>
                          <a:spcPct val="100000"/>
                        </a:lnSpc>
                        <a:spcAft>
                          <a:spcPts val="0"/>
                        </a:spcAft>
                      </a:pPr>
                      <a:r>
                        <a:rPr lang="ka-GE" sz="1150">
                          <a:solidFill>
                            <a:srgbClr val="000000"/>
                          </a:solidFill>
                          <a:effectLst/>
                          <a:latin typeface="Sylfaen"/>
                          <a:ea typeface="Times New Roman"/>
                          <a:cs typeface="Times New Roman"/>
                        </a:rPr>
                        <a:t>წყალტუბო</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ka-GE" sz="1200">
                          <a:solidFill>
                            <a:srgbClr val="000000"/>
                          </a:solidFill>
                          <a:effectLst/>
                          <a:latin typeface="Sylfaen"/>
                          <a:ea typeface="Times New Roman"/>
                          <a:cs typeface="Times New Roman"/>
                        </a:rPr>
                        <a:t>56 883</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70C0"/>
                          </a:solidFill>
                          <a:effectLst/>
                          <a:latin typeface="Sylfaen"/>
                          <a:ea typeface="Times New Roman"/>
                          <a:cs typeface="Times New Roman"/>
                        </a:rPr>
                        <a:t>ქუთ. ქუტ.ფ/ჯ</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5"/>
                  </a:ext>
                </a:extLst>
              </a:tr>
              <a:tr h="91440">
                <a:tc>
                  <a:txBody>
                    <a:bodyPr/>
                    <a:lstStyle/>
                    <a:p>
                      <a:pPr>
                        <a:lnSpc>
                          <a:spcPct val="100000"/>
                        </a:lnSpc>
                        <a:spcAft>
                          <a:spcPts val="0"/>
                        </a:spcAft>
                      </a:pPr>
                      <a:r>
                        <a:rPr lang="ka-GE" sz="1150">
                          <a:solidFill>
                            <a:srgbClr val="000000"/>
                          </a:solidFill>
                          <a:effectLst/>
                          <a:latin typeface="Sylfaen"/>
                          <a:ea typeface="Times New Roman"/>
                          <a:cs typeface="Times New Roman"/>
                        </a:rPr>
                        <a:t>ბაღდათი</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ka-GE" sz="1200">
                          <a:solidFill>
                            <a:srgbClr val="000000"/>
                          </a:solidFill>
                          <a:effectLst/>
                          <a:latin typeface="Sylfaen"/>
                          <a:ea typeface="Times New Roman"/>
                          <a:cs typeface="Times New Roman"/>
                        </a:rPr>
                        <a:t>21 582</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70C0"/>
                          </a:solidFill>
                          <a:effectLst/>
                          <a:latin typeface="Sylfaen"/>
                          <a:ea typeface="Times New Roman"/>
                          <a:cs typeface="Times New Roman"/>
                        </a:rPr>
                        <a:t>ქუთ.ფ/ჯ ცენტ</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6"/>
                  </a:ext>
                </a:extLst>
              </a:tr>
              <a:tr h="91440">
                <a:tc>
                  <a:txBody>
                    <a:bodyPr/>
                    <a:lstStyle/>
                    <a:p>
                      <a:pPr>
                        <a:lnSpc>
                          <a:spcPct val="100000"/>
                        </a:lnSpc>
                        <a:spcAft>
                          <a:spcPts val="0"/>
                        </a:spcAft>
                      </a:pPr>
                      <a:r>
                        <a:rPr lang="ka-GE" sz="1150">
                          <a:solidFill>
                            <a:srgbClr val="000000"/>
                          </a:solidFill>
                          <a:effectLst/>
                          <a:latin typeface="Sylfaen"/>
                          <a:ea typeface="Times New Roman"/>
                          <a:cs typeface="Times New Roman"/>
                        </a:rPr>
                        <a:t>თერჯოლა</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ka-GE" sz="1200">
                          <a:solidFill>
                            <a:srgbClr val="000000"/>
                          </a:solidFill>
                          <a:effectLst/>
                          <a:latin typeface="Sylfaen"/>
                          <a:ea typeface="Times New Roman"/>
                          <a:cs typeface="Times New Roman"/>
                        </a:rPr>
                        <a:t>35 563</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70C0"/>
                          </a:solidFill>
                          <a:effectLst/>
                          <a:latin typeface="Sylfaen"/>
                          <a:ea typeface="Times New Roman"/>
                          <a:cs typeface="Times New Roman"/>
                        </a:rPr>
                        <a:t>ქუთ.ფ/ჯ ცენტ</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7"/>
                  </a:ext>
                </a:extLst>
              </a:tr>
              <a:tr h="91440">
                <a:tc>
                  <a:txBody>
                    <a:bodyPr/>
                    <a:lstStyle/>
                    <a:p>
                      <a:pPr>
                        <a:lnSpc>
                          <a:spcPct val="100000"/>
                        </a:lnSpc>
                        <a:spcAft>
                          <a:spcPts val="0"/>
                        </a:spcAft>
                      </a:pPr>
                      <a:r>
                        <a:rPr lang="ka-GE" sz="1150">
                          <a:solidFill>
                            <a:srgbClr val="000000"/>
                          </a:solidFill>
                          <a:effectLst/>
                          <a:latin typeface="Sylfaen"/>
                          <a:ea typeface="Times New Roman"/>
                          <a:cs typeface="Times New Roman"/>
                        </a:rPr>
                        <a:t>ტყიბული</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ka-GE" sz="1200">
                          <a:solidFill>
                            <a:srgbClr val="000000"/>
                          </a:solidFill>
                          <a:effectLst/>
                          <a:latin typeface="Sylfaen"/>
                          <a:ea typeface="Times New Roman"/>
                          <a:cs typeface="Times New Roman"/>
                        </a:rPr>
                        <a:t>20 839</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70C0"/>
                          </a:solidFill>
                          <a:effectLst/>
                          <a:latin typeface="Sylfaen"/>
                          <a:ea typeface="Times New Roman"/>
                          <a:cs typeface="Times New Roman"/>
                        </a:rPr>
                        <a:t>ქუთ.ფ/ჯ ცენტ</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0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8"/>
                  </a:ext>
                </a:extLst>
              </a:tr>
              <a:tr h="91440">
                <a:tc>
                  <a:txBody>
                    <a:bodyPr/>
                    <a:lstStyle/>
                    <a:p>
                      <a:pPr>
                        <a:lnSpc>
                          <a:spcPct val="100000"/>
                        </a:lnSpc>
                        <a:spcAft>
                          <a:spcPts val="0"/>
                        </a:spcAft>
                      </a:pPr>
                      <a:r>
                        <a:rPr lang="ka-GE" sz="1200" b="1">
                          <a:solidFill>
                            <a:srgbClr val="C00000"/>
                          </a:solidFill>
                          <a:effectLst/>
                          <a:latin typeface="Sylfaen"/>
                          <a:ea typeface="Times New Roman"/>
                          <a:cs typeface="Times New Roman"/>
                        </a:rPr>
                        <a:t>სულ იმერეთი</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a:lnSpc>
                          <a:spcPct val="100000"/>
                        </a:lnSpc>
                        <a:spcAft>
                          <a:spcPts val="0"/>
                        </a:spcAft>
                      </a:pPr>
                      <a:r>
                        <a:rPr lang="ka-GE" sz="1200" b="1">
                          <a:solidFill>
                            <a:srgbClr val="C00000"/>
                          </a:solidFill>
                          <a:effectLst/>
                          <a:latin typeface="Sylfaen"/>
                          <a:ea typeface="Times New Roman"/>
                          <a:cs typeface="Times New Roman"/>
                        </a:rPr>
                        <a:t>533 906</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nSpc>
                          <a:spcPct val="100000"/>
                        </a:lnSpc>
                        <a:spcAft>
                          <a:spcPts val="0"/>
                        </a:spcAft>
                      </a:pPr>
                      <a:r>
                        <a:rPr lang="ka-GE" sz="1200" b="1" dirty="0">
                          <a:solidFill>
                            <a:srgbClr val="C00000"/>
                          </a:solidFill>
                          <a:effectLst/>
                          <a:latin typeface="Sylfaen"/>
                          <a:ea typeface="Times New Roman"/>
                          <a:cs typeface="Times New Roman"/>
                        </a:rPr>
                        <a:t> </a:t>
                      </a:r>
                      <a:endParaRPr lang="ru-RU" sz="1200" dirty="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0000"/>
                        </a:lnSpc>
                        <a:spcAft>
                          <a:spcPts val="0"/>
                        </a:spcAft>
                      </a:pPr>
                      <a:r>
                        <a:rPr lang="ka-GE" sz="1400" b="1">
                          <a:solidFill>
                            <a:srgbClr val="C00000"/>
                          </a:solidFill>
                          <a:effectLst/>
                          <a:latin typeface="Sylfaen"/>
                          <a:ea typeface="Times New Roman"/>
                          <a:cs typeface="Times New Roman"/>
                        </a:rPr>
                        <a:t>5</a:t>
                      </a:r>
                      <a:endParaRPr lang="ru-RU" sz="14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0000"/>
                        </a:lnSpc>
                        <a:spcAft>
                          <a:spcPts val="0"/>
                        </a:spcAft>
                      </a:pPr>
                      <a:r>
                        <a:rPr lang="ka-GE" sz="1400" b="1" dirty="0">
                          <a:solidFill>
                            <a:srgbClr val="C00000"/>
                          </a:solidFill>
                          <a:effectLst/>
                          <a:latin typeface="Sylfaen"/>
                          <a:ea typeface="Times New Roman"/>
                          <a:cs typeface="Times New Roman"/>
                        </a:rPr>
                        <a:t>6</a:t>
                      </a:r>
                      <a:endParaRPr lang="ru-RU" sz="1400" dirty="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29"/>
                  </a:ext>
                </a:extLst>
              </a:tr>
            </a:tbl>
          </a:graphicData>
        </a:graphic>
      </p:graphicFrame>
    </p:spTree>
    <p:extLst>
      <p:ext uri="{BB962C8B-B14F-4D97-AF65-F5344CB8AC3E}">
        <p14:creationId xmlns:p14="http://schemas.microsoft.com/office/powerpoint/2010/main" val="628947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
            <a:ext cx="8229600" cy="457200"/>
          </a:xfrm>
        </p:spPr>
        <p:txBody>
          <a:bodyPr>
            <a:noAutofit/>
          </a:bodyPr>
          <a:lstStyle/>
          <a:p>
            <a:pPr algn="ctr"/>
            <a:r>
              <a:rPr lang="ka-GE" sz="1400" b="1" dirty="0">
                <a:solidFill>
                  <a:srgbClr val="2F5496"/>
                </a:solidFill>
              </a:rPr>
              <a:t>სათემო ფსიქიკური ჯანდაცვის ამბულატორიული სერვისის ლოკაცია რეგიონების მიხედვით </a:t>
            </a:r>
            <a:r>
              <a:rPr lang="ka-GE" sz="1400" dirty="0">
                <a:solidFill>
                  <a:srgbClr val="2F5496"/>
                </a:solidFill>
              </a:rPr>
              <a:t> (2)</a:t>
            </a:r>
            <a:endParaRPr lang="ru-RU" sz="1400" dirty="0">
              <a:solidFill>
                <a:schemeClr val="tx2">
                  <a:lumMod val="60000"/>
                  <a:lumOff val="40000"/>
                </a:schemeClr>
              </a:solidFill>
            </a:endParaRPr>
          </a:p>
        </p:txBody>
      </p:sp>
      <p:graphicFrame>
        <p:nvGraphicFramePr>
          <p:cNvPr id="8" name="Content Placeholder 7"/>
          <p:cNvGraphicFramePr>
            <a:graphicFrameLocks noGrp="1"/>
          </p:cNvGraphicFramePr>
          <p:nvPr>
            <p:ph idx="1"/>
            <p:extLst/>
          </p:nvPr>
        </p:nvGraphicFramePr>
        <p:xfrm>
          <a:off x="2209800" y="682661"/>
          <a:ext cx="8001000" cy="5461283"/>
        </p:xfrm>
        <a:graphic>
          <a:graphicData uri="http://schemas.openxmlformats.org/drawingml/2006/table">
            <a:tbl>
              <a:tblPr firstRow="1" firstCol="1" bandRow="1"/>
              <a:tblGrid>
                <a:gridCol w="2082826">
                  <a:extLst>
                    <a:ext uri="{9D8B030D-6E8A-4147-A177-3AD203B41FA5}">
                      <a16:colId xmlns:a16="http://schemas.microsoft.com/office/drawing/2014/main" val="20000"/>
                    </a:ext>
                  </a:extLst>
                </a:gridCol>
                <a:gridCol w="1326487">
                  <a:extLst>
                    <a:ext uri="{9D8B030D-6E8A-4147-A177-3AD203B41FA5}">
                      <a16:colId xmlns:a16="http://schemas.microsoft.com/office/drawing/2014/main" val="20001"/>
                    </a:ext>
                  </a:extLst>
                </a:gridCol>
                <a:gridCol w="1334904">
                  <a:extLst>
                    <a:ext uri="{9D8B030D-6E8A-4147-A177-3AD203B41FA5}">
                      <a16:colId xmlns:a16="http://schemas.microsoft.com/office/drawing/2014/main" val="20002"/>
                    </a:ext>
                  </a:extLst>
                </a:gridCol>
                <a:gridCol w="1596833">
                  <a:extLst>
                    <a:ext uri="{9D8B030D-6E8A-4147-A177-3AD203B41FA5}">
                      <a16:colId xmlns:a16="http://schemas.microsoft.com/office/drawing/2014/main" val="20003"/>
                    </a:ext>
                  </a:extLst>
                </a:gridCol>
                <a:gridCol w="1659950">
                  <a:extLst>
                    <a:ext uri="{9D8B030D-6E8A-4147-A177-3AD203B41FA5}">
                      <a16:colId xmlns:a16="http://schemas.microsoft.com/office/drawing/2014/main" val="20004"/>
                    </a:ext>
                  </a:extLst>
                </a:gridCol>
              </a:tblGrid>
              <a:tr h="341806">
                <a:tc>
                  <a:txBody>
                    <a:bodyPr/>
                    <a:lstStyle/>
                    <a:p>
                      <a:pPr algn="ctr">
                        <a:lnSpc>
                          <a:spcPct val="107000"/>
                        </a:lnSpc>
                        <a:spcAft>
                          <a:spcPts val="0"/>
                        </a:spcAft>
                      </a:pPr>
                      <a:r>
                        <a:rPr lang="ka-GE" sz="1200" b="1">
                          <a:solidFill>
                            <a:srgbClr val="FFFFFF"/>
                          </a:solidFill>
                          <a:effectLst/>
                          <a:latin typeface="Sylfaen"/>
                          <a:ea typeface="Times New Roman"/>
                          <a:cs typeface="Times New Roman"/>
                        </a:rPr>
                        <a:t>ქალაქი/რაიონი</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a:lnSpc>
                          <a:spcPct val="107000"/>
                        </a:lnSpc>
                        <a:spcAft>
                          <a:spcPts val="0"/>
                        </a:spcAft>
                      </a:pPr>
                      <a:r>
                        <a:rPr lang="ka-GE" sz="1200" b="1">
                          <a:solidFill>
                            <a:srgbClr val="FFFFFF"/>
                          </a:solidFill>
                          <a:effectLst/>
                          <a:latin typeface="Sylfaen"/>
                          <a:ea typeface="Times New Roman"/>
                          <a:cs typeface="Times New Roman"/>
                        </a:rPr>
                        <a:t>მოსახლეობა</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a:lnSpc>
                          <a:spcPct val="107000"/>
                        </a:lnSpc>
                        <a:spcAft>
                          <a:spcPts val="0"/>
                        </a:spcAft>
                      </a:pPr>
                      <a:r>
                        <a:rPr lang="ka-GE" sz="1200" b="1">
                          <a:solidFill>
                            <a:srgbClr val="FFFFFF"/>
                          </a:solidFill>
                          <a:effectLst/>
                          <a:latin typeface="Sylfaen"/>
                          <a:ea typeface="Times New Roman"/>
                          <a:cs typeface="Times New Roman"/>
                        </a:rPr>
                        <a:t>პროვაიდერი</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a:lnSpc>
                          <a:spcPct val="107000"/>
                        </a:lnSpc>
                        <a:spcAft>
                          <a:spcPts val="0"/>
                        </a:spcAft>
                      </a:pPr>
                      <a:r>
                        <a:rPr lang="ka-GE" sz="1200" b="1">
                          <a:solidFill>
                            <a:srgbClr val="FFFFFF"/>
                          </a:solidFill>
                          <a:effectLst/>
                          <a:latin typeface="Sylfaen"/>
                          <a:ea typeface="Times New Roman"/>
                          <a:cs typeface="Times New Roman"/>
                        </a:rPr>
                        <a:t>არსებული ლოკაცია</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a:lnSpc>
                          <a:spcPct val="107000"/>
                        </a:lnSpc>
                        <a:spcAft>
                          <a:spcPts val="0"/>
                        </a:spcAft>
                      </a:pPr>
                      <a:r>
                        <a:rPr lang="ka-GE" sz="1200" b="1">
                          <a:solidFill>
                            <a:srgbClr val="FFFFFF"/>
                          </a:solidFill>
                          <a:effectLst/>
                          <a:latin typeface="Sylfaen"/>
                          <a:ea typeface="Times New Roman"/>
                          <a:cs typeface="Times New Roman"/>
                        </a:rPr>
                        <a:t>რეკომენდებული ლოკაცია</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extLst>
                  <a:ext uri="{0D108BD9-81ED-4DB2-BD59-A6C34878D82A}">
                    <a16:rowId xmlns:a16="http://schemas.microsoft.com/office/drawing/2014/main" val="10000"/>
                  </a:ext>
                </a:extLst>
              </a:tr>
              <a:tr h="267794">
                <a:tc gridSpan="5">
                  <a:txBody>
                    <a:bodyPr/>
                    <a:lstStyle/>
                    <a:p>
                      <a:pPr algn="ctr">
                        <a:lnSpc>
                          <a:spcPct val="107000"/>
                        </a:lnSpc>
                        <a:spcAft>
                          <a:spcPts val="0"/>
                        </a:spcAft>
                      </a:pPr>
                      <a:r>
                        <a:rPr lang="ka-GE" sz="1300" b="1">
                          <a:solidFill>
                            <a:srgbClr val="000000"/>
                          </a:solidFill>
                          <a:effectLst/>
                          <a:latin typeface="Sylfaen"/>
                          <a:ea typeface="Times New Roman"/>
                          <a:cs typeface="Times New Roman"/>
                        </a:rPr>
                        <a:t>რაჭა-ლეჩხუმი</a:t>
                      </a:r>
                      <a:r>
                        <a:rPr lang="ka-GE" sz="1300" b="1" baseline="0">
                          <a:solidFill>
                            <a:srgbClr val="000000"/>
                          </a:solidFill>
                          <a:effectLst/>
                          <a:latin typeface="Sylfaen"/>
                          <a:ea typeface="Times New Roman"/>
                          <a:cs typeface="Times New Roman"/>
                        </a:rPr>
                        <a:t> - ქვემო სვანეთი</a:t>
                      </a:r>
                      <a:endParaRPr lang="ru-RU" sz="1300">
                        <a:effectLst/>
                        <a:latin typeface="Calibri"/>
                        <a:ea typeface="Calibri"/>
                        <a:cs typeface="Times New Roman"/>
                      </a:endParaRPr>
                    </a:p>
                  </a:txBody>
                  <a:tcPr marL="48709" marR="48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ონი</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6 130</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ქუთ.ფ/ჯ ცენტ</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ამბროლაური</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11 186</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ქუთ. ფ/ჯ ცენტ</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ცაგერი</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10 387</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ქუტ.ფ/ჯ ცენტ</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ლენტეხი</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4 386</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ქუტ. ფ/ჯ ცენტ</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914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ka-GE" sz="1200" b="1">
                          <a:solidFill>
                            <a:srgbClr val="C00000"/>
                          </a:solidFill>
                          <a:effectLst/>
                          <a:latin typeface="Sylfaen"/>
                          <a:ea typeface="Times New Roman"/>
                          <a:cs typeface="Times New Roman"/>
                        </a:rPr>
                        <a:t>სულ </a:t>
                      </a:r>
                      <a:r>
                        <a:rPr lang="ka-GE" sz="1200" b="1" kern="1200">
                          <a:solidFill>
                            <a:srgbClr val="C00000"/>
                          </a:solidFill>
                          <a:effectLst/>
                          <a:latin typeface="Sylfaen"/>
                          <a:ea typeface="Times New Roman"/>
                          <a:cs typeface="Times New Roman"/>
                        </a:rPr>
                        <a:t>რაჭა-ლეჩხუმი - ქვემო სვანეთი</a:t>
                      </a:r>
                      <a:endParaRPr lang="ru-RU" sz="1200" b="1" kern="1200">
                        <a:solidFill>
                          <a:srgbClr val="C00000"/>
                        </a:solidFill>
                        <a:effectLst/>
                        <a:latin typeface="Sylfaen"/>
                        <a:ea typeface="Times New Roman"/>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a:lnSpc>
                          <a:spcPct val="107000"/>
                        </a:lnSpc>
                        <a:spcAft>
                          <a:spcPts val="0"/>
                        </a:spcAft>
                      </a:pPr>
                      <a:r>
                        <a:rPr lang="ka-GE" sz="1200" b="1">
                          <a:solidFill>
                            <a:srgbClr val="C00000"/>
                          </a:solidFill>
                          <a:effectLst/>
                          <a:latin typeface="Sylfaen"/>
                          <a:ea typeface="Times New Roman"/>
                          <a:cs typeface="Times New Roman"/>
                        </a:rPr>
                        <a:t>32 098</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nSpc>
                          <a:spcPct val="107000"/>
                        </a:lnSpc>
                        <a:spcAft>
                          <a:spcPts val="0"/>
                        </a:spcAft>
                      </a:pPr>
                      <a:r>
                        <a:rPr lang="ka-GE" sz="1150" b="1">
                          <a:solidFill>
                            <a:srgbClr val="C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400" b="1">
                          <a:solidFill>
                            <a:srgbClr val="C00000"/>
                          </a:solidFill>
                          <a:effectLst/>
                          <a:latin typeface="Sylfaen"/>
                          <a:ea typeface="Times New Roman"/>
                          <a:cs typeface="Times New Roman"/>
                        </a:rPr>
                        <a:t>0</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400" b="1">
                          <a:solidFill>
                            <a:srgbClr val="C00000"/>
                          </a:solidFill>
                          <a:effectLst/>
                          <a:latin typeface="Sylfaen"/>
                          <a:ea typeface="Times New Roman"/>
                          <a:cs typeface="Times New Roman"/>
                        </a:rPr>
                        <a:t>2</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6"/>
                  </a:ext>
                </a:extLst>
              </a:tr>
              <a:tr h="245759">
                <a:tc gridSpan="5">
                  <a:txBody>
                    <a:bodyPr/>
                    <a:lstStyle/>
                    <a:p>
                      <a:pPr algn="ctr">
                        <a:lnSpc>
                          <a:spcPct val="100000"/>
                        </a:lnSpc>
                        <a:spcAft>
                          <a:spcPts val="0"/>
                        </a:spcAft>
                      </a:pPr>
                      <a:r>
                        <a:rPr lang="ka-GE" sz="1300" b="1">
                          <a:solidFill>
                            <a:srgbClr val="000000"/>
                          </a:solidFill>
                          <a:effectLst/>
                          <a:latin typeface="Sylfaen"/>
                          <a:ea typeface="Times New Roman"/>
                          <a:cs typeface="Times New Roman"/>
                        </a:rPr>
                        <a:t>გურია</a:t>
                      </a:r>
                      <a:endParaRPr lang="ru-RU" sz="1300">
                        <a:effectLst/>
                        <a:latin typeface="Calibri"/>
                        <a:ea typeface="Calibri"/>
                        <a:cs typeface="Times New Roman"/>
                      </a:endParaRPr>
                    </a:p>
                  </a:txBody>
                  <a:tcPr marL="48709" marR="48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7"/>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ლანჩხუთი</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31 486</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ნევრონი</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ოზურგეთი</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62 863</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მედალფა</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ჩოხატაური</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19 001</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მედალფა</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91440">
                <a:tc>
                  <a:txBody>
                    <a:bodyPr/>
                    <a:lstStyle/>
                    <a:p>
                      <a:pPr>
                        <a:lnSpc>
                          <a:spcPct val="107000"/>
                        </a:lnSpc>
                        <a:spcAft>
                          <a:spcPts val="0"/>
                        </a:spcAft>
                      </a:pPr>
                      <a:r>
                        <a:rPr lang="ka-GE" sz="1200" b="1">
                          <a:solidFill>
                            <a:srgbClr val="C00000"/>
                          </a:solidFill>
                          <a:effectLst/>
                          <a:latin typeface="Sylfaen"/>
                          <a:ea typeface="Times New Roman"/>
                          <a:cs typeface="Times New Roman"/>
                        </a:rPr>
                        <a:t>სულ გურია</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a:lnSpc>
                          <a:spcPct val="107000"/>
                        </a:lnSpc>
                        <a:spcAft>
                          <a:spcPts val="0"/>
                        </a:spcAft>
                      </a:pPr>
                      <a:r>
                        <a:rPr lang="ka-GE" sz="1200" b="1">
                          <a:solidFill>
                            <a:srgbClr val="C00000"/>
                          </a:solidFill>
                          <a:effectLst/>
                          <a:latin typeface="Sylfaen"/>
                          <a:ea typeface="Times New Roman"/>
                          <a:cs typeface="Times New Roman"/>
                        </a:rPr>
                        <a:t>113 350</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nSpc>
                          <a:spcPct val="107000"/>
                        </a:lnSpc>
                        <a:spcAft>
                          <a:spcPts val="0"/>
                        </a:spcAft>
                      </a:pPr>
                      <a:r>
                        <a:rPr lang="ka-GE" sz="1150" b="1">
                          <a:solidFill>
                            <a:srgbClr val="C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400" b="1">
                          <a:solidFill>
                            <a:srgbClr val="C00000"/>
                          </a:solidFill>
                          <a:effectLst/>
                          <a:latin typeface="Sylfaen"/>
                          <a:ea typeface="Times New Roman"/>
                          <a:cs typeface="Times New Roman"/>
                        </a:rPr>
                        <a:t>2</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400" b="1">
                          <a:solidFill>
                            <a:srgbClr val="C00000"/>
                          </a:solidFill>
                          <a:effectLst/>
                          <a:latin typeface="Sylfaen"/>
                          <a:ea typeface="Times New Roman"/>
                          <a:cs typeface="Times New Roman"/>
                        </a:rPr>
                        <a:t>2</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11"/>
                  </a:ext>
                </a:extLst>
              </a:tr>
              <a:tr h="243840">
                <a:tc gridSpan="5">
                  <a:txBody>
                    <a:bodyPr/>
                    <a:lstStyle/>
                    <a:p>
                      <a:pPr algn="ctr">
                        <a:lnSpc>
                          <a:spcPct val="100000"/>
                        </a:lnSpc>
                        <a:spcAft>
                          <a:spcPts val="0"/>
                        </a:spcAft>
                      </a:pPr>
                      <a:r>
                        <a:rPr lang="ka-GE" sz="1300" b="1">
                          <a:effectLst/>
                          <a:latin typeface="Calibri"/>
                          <a:ea typeface="Calibri"/>
                          <a:cs typeface="Times New Roman"/>
                        </a:rPr>
                        <a:t>სამეგრელო-ზემო სვანეთი</a:t>
                      </a:r>
                      <a:endParaRPr lang="ru-RU" sz="1300" b="1">
                        <a:effectLst/>
                        <a:latin typeface="Calibri"/>
                        <a:ea typeface="Calibri"/>
                        <a:cs typeface="Times New Roman"/>
                      </a:endParaRPr>
                    </a:p>
                  </a:txBody>
                  <a:tcPr marL="48709" marR="48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2"/>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აბაშა</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22 341</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სენ.ფ/ნ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მარტვილი</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33 463</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ქუტ.ფ/ჯ ცენტ</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სენაკი</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39 652</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სენ.ფ/ნ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ფოთი</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41 465</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სენ.ფ/ნ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ხობი</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30 548</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სენ.ფ/ნ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ქ.ზუგდიდი</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42 998</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ფ/ჯ/ნ/პ</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ზუგდიდი</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62 511</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ფ/ჯ/ნ/პ</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ჩხოროწყუ</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22 309</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სენ.ფ/ნ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წალენჯიხა</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26 158</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ფ/ჯ/ნ/პ</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მესტია</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9 316</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ფ/ჯ/ნ/პ</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91440">
                <a:tc>
                  <a:txBody>
                    <a:bodyPr/>
                    <a:lstStyle/>
                    <a:p>
                      <a:pPr>
                        <a:lnSpc>
                          <a:spcPct val="107000"/>
                        </a:lnSpc>
                        <a:spcAft>
                          <a:spcPts val="0"/>
                        </a:spcAft>
                      </a:pPr>
                      <a:r>
                        <a:rPr lang="ka-GE" sz="1200" b="1">
                          <a:solidFill>
                            <a:srgbClr val="C00000"/>
                          </a:solidFill>
                          <a:effectLst/>
                          <a:latin typeface="Sylfaen"/>
                          <a:ea typeface="Times New Roman"/>
                          <a:cs typeface="Times New Roman"/>
                        </a:rPr>
                        <a:t>სულ სამეგრელო - ზემო სვანეთი</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a:lnSpc>
                          <a:spcPct val="107000"/>
                        </a:lnSpc>
                        <a:spcAft>
                          <a:spcPts val="0"/>
                        </a:spcAft>
                      </a:pPr>
                      <a:r>
                        <a:rPr lang="ka-GE" sz="1200" b="1">
                          <a:solidFill>
                            <a:srgbClr val="C00000"/>
                          </a:solidFill>
                          <a:effectLst/>
                          <a:latin typeface="Sylfaen"/>
                          <a:ea typeface="Times New Roman"/>
                          <a:cs typeface="Times New Roman"/>
                        </a:rPr>
                        <a:t>330 761</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nSpc>
                          <a:spcPct val="107000"/>
                        </a:lnSpc>
                        <a:spcAft>
                          <a:spcPts val="0"/>
                        </a:spcAft>
                      </a:pPr>
                      <a:r>
                        <a:rPr lang="ka-GE" sz="1150" b="1">
                          <a:solidFill>
                            <a:srgbClr val="C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400" b="1">
                          <a:solidFill>
                            <a:srgbClr val="C00000"/>
                          </a:solidFill>
                          <a:effectLst/>
                          <a:latin typeface="Sylfaen"/>
                          <a:ea typeface="Times New Roman"/>
                          <a:cs typeface="Times New Roman"/>
                        </a:rPr>
                        <a:t>3</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400" b="1">
                          <a:solidFill>
                            <a:srgbClr val="C00000"/>
                          </a:solidFill>
                          <a:effectLst/>
                          <a:latin typeface="Sylfaen"/>
                          <a:ea typeface="Times New Roman"/>
                          <a:cs typeface="Times New Roman"/>
                        </a:rPr>
                        <a:t>5</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1773666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
            <a:ext cx="8229600" cy="457200"/>
          </a:xfrm>
        </p:spPr>
        <p:txBody>
          <a:bodyPr>
            <a:noAutofit/>
          </a:bodyPr>
          <a:lstStyle/>
          <a:p>
            <a:pPr algn="ctr"/>
            <a:r>
              <a:rPr lang="ka-GE" sz="1400" b="1" dirty="0">
                <a:solidFill>
                  <a:srgbClr val="2F5496"/>
                </a:solidFill>
              </a:rPr>
              <a:t>სათემო ფსიქიკური ჯანდაცვის ამბულატორიული სერვისის ლოკაცია რეგიონების მიხედვით  </a:t>
            </a:r>
            <a:r>
              <a:rPr lang="ka-GE" sz="1400" dirty="0">
                <a:solidFill>
                  <a:srgbClr val="2F5496"/>
                </a:solidFill>
              </a:rPr>
              <a:t>(3)</a:t>
            </a:r>
            <a:endParaRPr lang="ru-RU" sz="1400" dirty="0">
              <a:solidFill>
                <a:schemeClr val="tx2">
                  <a:lumMod val="60000"/>
                  <a:lumOff val="40000"/>
                </a:schemeClr>
              </a:solidFill>
            </a:endParaRPr>
          </a:p>
        </p:txBody>
      </p:sp>
      <p:graphicFrame>
        <p:nvGraphicFramePr>
          <p:cNvPr id="8" name="Content Placeholder 7"/>
          <p:cNvGraphicFramePr>
            <a:graphicFrameLocks noGrp="1"/>
          </p:cNvGraphicFramePr>
          <p:nvPr>
            <p:ph idx="1"/>
            <p:extLst/>
          </p:nvPr>
        </p:nvGraphicFramePr>
        <p:xfrm>
          <a:off x="2209800" y="687106"/>
          <a:ext cx="8001000" cy="5160675"/>
        </p:xfrm>
        <a:graphic>
          <a:graphicData uri="http://schemas.openxmlformats.org/drawingml/2006/table">
            <a:tbl>
              <a:tblPr firstRow="1" firstCol="1" bandRow="1"/>
              <a:tblGrid>
                <a:gridCol w="2082826">
                  <a:extLst>
                    <a:ext uri="{9D8B030D-6E8A-4147-A177-3AD203B41FA5}">
                      <a16:colId xmlns:a16="http://schemas.microsoft.com/office/drawing/2014/main" val="20000"/>
                    </a:ext>
                  </a:extLst>
                </a:gridCol>
                <a:gridCol w="1326487">
                  <a:extLst>
                    <a:ext uri="{9D8B030D-6E8A-4147-A177-3AD203B41FA5}">
                      <a16:colId xmlns:a16="http://schemas.microsoft.com/office/drawing/2014/main" val="20001"/>
                    </a:ext>
                  </a:extLst>
                </a:gridCol>
                <a:gridCol w="1334904">
                  <a:extLst>
                    <a:ext uri="{9D8B030D-6E8A-4147-A177-3AD203B41FA5}">
                      <a16:colId xmlns:a16="http://schemas.microsoft.com/office/drawing/2014/main" val="20002"/>
                    </a:ext>
                  </a:extLst>
                </a:gridCol>
                <a:gridCol w="1596833">
                  <a:extLst>
                    <a:ext uri="{9D8B030D-6E8A-4147-A177-3AD203B41FA5}">
                      <a16:colId xmlns:a16="http://schemas.microsoft.com/office/drawing/2014/main" val="20003"/>
                    </a:ext>
                  </a:extLst>
                </a:gridCol>
                <a:gridCol w="1659950">
                  <a:extLst>
                    <a:ext uri="{9D8B030D-6E8A-4147-A177-3AD203B41FA5}">
                      <a16:colId xmlns:a16="http://schemas.microsoft.com/office/drawing/2014/main" val="20004"/>
                    </a:ext>
                  </a:extLst>
                </a:gridCol>
              </a:tblGrid>
              <a:tr h="341806">
                <a:tc>
                  <a:txBody>
                    <a:bodyPr/>
                    <a:lstStyle/>
                    <a:p>
                      <a:pPr algn="ctr">
                        <a:lnSpc>
                          <a:spcPct val="107000"/>
                        </a:lnSpc>
                        <a:spcAft>
                          <a:spcPts val="0"/>
                        </a:spcAft>
                      </a:pPr>
                      <a:r>
                        <a:rPr lang="ka-GE" sz="1200" b="1">
                          <a:solidFill>
                            <a:srgbClr val="FFFFFF"/>
                          </a:solidFill>
                          <a:effectLst/>
                          <a:latin typeface="Sylfaen"/>
                          <a:ea typeface="Times New Roman"/>
                          <a:cs typeface="Times New Roman"/>
                        </a:rPr>
                        <a:t>ქალაქი/რაიონი</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a:lnSpc>
                          <a:spcPct val="107000"/>
                        </a:lnSpc>
                        <a:spcAft>
                          <a:spcPts val="0"/>
                        </a:spcAft>
                      </a:pPr>
                      <a:r>
                        <a:rPr lang="ka-GE" sz="1200" b="1">
                          <a:solidFill>
                            <a:srgbClr val="FFFFFF"/>
                          </a:solidFill>
                          <a:effectLst/>
                          <a:latin typeface="Sylfaen"/>
                          <a:ea typeface="Times New Roman"/>
                          <a:cs typeface="Times New Roman"/>
                        </a:rPr>
                        <a:t>მოსახლეობა</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a:lnSpc>
                          <a:spcPct val="107000"/>
                        </a:lnSpc>
                        <a:spcAft>
                          <a:spcPts val="0"/>
                        </a:spcAft>
                      </a:pPr>
                      <a:r>
                        <a:rPr lang="ka-GE" sz="1200" b="1">
                          <a:solidFill>
                            <a:srgbClr val="FFFFFF"/>
                          </a:solidFill>
                          <a:effectLst/>
                          <a:latin typeface="Sylfaen"/>
                          <a:ea typeface="Times New Roman"/>
                          <a:cs typeface="Times New Roman"/>
                        </a:rPr>
                        <a:t>პროვაიდერი</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a:lnSpc>
                          <a:spcPct val="107000"/>
                        </a:lnSpc>
                        <a:spcAft>
                          <a:spcPts val="0"/>
                        </a:spcAft>
                      </a:pPr>
                      <a:r>
                        <a:rPr lang="ka-GE" sz="1200" b="1">
                          <a:solidFill>
                            <a:srgbClr val="FFFFFF"/>
                          </a:solidFill>
                          <a:effectLst/>
                          <a:latin typeface="Sylfaen"/>
                          <a:ea typeface="Times New Roman"/>
                          <a:cs typeface="Times New Roman"/>
                        </a:rPr>
                        <a:t>არსებული ლოკაცია</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a:lnSpc>
                          <a:spcPct val="107000"/>
                        </a:lnSpc>
                        <a:spcAft>
                          <a:spcPts val="0"/>
                        </a:spcAft>
                      </a:pPr>
                      <a:r>
                        <a:rPr lang="ka-GE" sz="1200" b="1">
                          <a:solidFill>
                            <a:srgbClr val="FFFFFF"/>
                          </a:solidFill>
                          <a:effectLst/>
                          <a:latin typeface="Sylfaen"/>
                          <a:ea typeface="Times New Roman"/>
                          <a:cs typeface="Times New Roman"/>
                        </a:rPr>
                        <a:t>რეკომენდებული ლოკაცია</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extLst>
                  <a:ext uri="{0D108BD9-81ED-4DB2-BD59-A6C34878D82A}">
                    <a16:rowId xmlns:a16="http://schemas.microsoft.com/office/drawing/2014/main" val="10000"/>
                  </a:ext>
                </a:extLst>
              </a:tr>
              <a:tr h="267794">
                <a:tc gridSpan="5">
                  <a:txBody>
                    <a:bodyPr/>
                    <a:lstStyle/>
                    <a:p>
                      <a:pPr algn="ctr">
                        <a:lnSpc>
                          <a:spcPct val="107000"/>
                        </a:lnSpc>
                        <a:spcAft>
                          <a:spcPts val="0"/>
                        </a:spcAft>
                      </a:pPr>
                      <a:r>
                        <a:rPr lang="ka-GE" sz="1300" b="1">
                          <a:solidFill>
                            <a:srgbClr val="000000"/>
                          </a:solidFill>
                          <a:effectLst/>
                          <a:latin typeface="Sylfaen"/>
                          <a:ea typeface="Times New Roman"/>
                          <a:cs typeface="Times New Roman"/>
                        </a:rPr>
                        <a:t>სამცხე-ჯავახეთი</a:t>
                      </a:r>
                      <a:endParaRPr lang="ru-RU" sz="1300">
                        <a:effectLst/>
                        <a:latin typeface="Calibri"/>
                        <a:ea typeface="Calibri"/>
                        <a:cs typeface="Times New Roman"/>
                      </a:endParaRPr>
                    </a:p>
                  </a:txBody>
                  <a:tcPr marL="48709" marR="48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ახალციხე</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38 895</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უნიმედი სამც</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ახალქალაქი</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45 070</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უნიმედი სამც</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ნინოწმინდა</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24 491</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უნიმედი სამც</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ასპინძა</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10 372</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უნიმედი სამც</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ადიგენი</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16 462</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უნიმედი სამც</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ბორჯომი</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25 214</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სურ.ფ.საავ</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91440">
                <a:tc>
                  <a:txBody>
                    <a:bodyPr/>
                    <a:lstStyle/>
                    <a:p>
                      <a:pPr>
                        <a:lnSpc>
                          <a:spcPct val="107000"/>
                        </a:lnSpc>
                        <a:spcAft>
                          <a:spcPts val="0"/>
                        </a:spcAft>
                      </a:pPr>
                      <a:r>
                        <a:rPr lang="ka-GE" sz="1200" b="1">
                          <a:solidFill>
                            <a:srgbClr val="C00000"/>
                          </a:solidFill>
                          <a:effectLst/>
                          <a:latin typeface="Sylfaen"/>
                          <a:ea typeface="Times New Roman"/>
                          <a:cs typeface="Times New Roman"/>
                        </a:rPr>
                        <a:t>სულ სამცხე-ჯავახეთი</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a:lnSpc>
                          <a:spcPct val="107000"/>
                        </a:lnSpc>
                        <a:spcAft>
                          <a:spcPts val="0"/>
                        </a:spcAft>
                      </a:pPr>
                      <a:r>
                        <a:rPr lang="ka-GE" sz="1200" b="1">
                          <a:solidFill>
                            <a:srgbClr val="C00000"/>
                          </a:solidFill>
                          <a:effectLst/>
                          <a:latin typeface="Sylfaen"/>
                          <a:ea typeface="Times New Roman"/>
                          <a:cs typeface="Times New Roman"/>
                        </a:rPr>
                        <a:t>160 504</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nSpc>
                          <a:spcPct val="107000"/>
                        </a:lnSpc>
                        <a:spcAft>
                          <a:spcPts val="0"/>
                        </a:spcAft>
                      </a:pPr>
                      <a:r>
                        <a:rPr lang="ka-GE" sz="1150" b="1">
                          <a:solidFill>
                            <a:srgbClr val="C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400" b="1">
                          <a:solidFill>
                            <a:srgbClr val="C00000"/>
                          </a:solidFill>
                          <a:effectLst/>
                          <a:latin typeface="Sylfaen"/>
                          <a:ea typeface="Times New Roman"/>
                          <a:cs typeface="Times New Roman"/>
                        </a:rPr>
                        <a:t>1</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400" b="1">
                          <a:solidFill>
                            <a:srgbClr val="C00000"/>
                          </a:solidFill>
                          <a:effectLst/>
                          <a:latin typeface="Sylfaen"/>
                          <a:ea typeface="Times New Roman"/>
                          <a:cs typeface="Calibri"/>
                        </a:rPr>
                        <a:t>3</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r h="245759">
                <a:tc gridSpan="5">
                  <a:txBody>
                    <a:bodyPr/>
                    <a:lstStyle/>
                    <a:p>
                      <a:pPr algn="ctr">
                        <a:lnSpc>
                          <a:spcPct val="107000"/>
                        </a:lnSpc>
                        <a:spcAft>
                          <a:spcPts val="0"/>
                        </a:spcAft>
                      </a:pPr>
                      <a:r>
                        <a:rPr lang="ka-GE" sz="1300" b="1">
                          <a:effectLst/>
                          <a:latin typeface="Calibri"/>
                          <a:ea typeface="Calibri"/>
                          <a:cs typeface="Times New Roman"/>
                        </a:rPr>
                        <a:t>შიდა ქართლი</a:t>
                      </a:r>
                      <a:endParaRPr lang="ru-RU" sz="13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algn="ctr">
                        <a:lnSpc>
                          <a:spcPct val="107000"/>
                        </a:lnSpc>
                        <a:spcAft>
                          <a:spcPts val="0"/>
                        </a:spcAft>
                      </a:pPr>
                      <a:endParaRPr lang="ru-RU" sz="1100">
                        <a:effectLst/>
                        <a:latin typeface="Calibri"/>
                        <a:ea typeface="Calibri"/>
                        <a:cs typeface="Times New Roman"/>
                      </a:endParaRPr>
                    </a:p>
                  </a:txBody>
                  <a:tcPr marL="68580" marR="68580" marT="0" marB="0"/>
                </a:tc>
                <a:tc hMerge="1">
                  <a:txBody>
                    <a:bodyPr/>
                    <a:lstStyle/>
                    <a:p>
                      <a:pPr>
                        <a:lnSpc>
                          <a:spcPct val="107000"/>
                        </a:lnSpc>
                        <a:spcAft>
                          <a:spcPts val="0"/>
                        </a:spcAft>
                      </a:pPr>
                      <a:endParaRPr lang="ru-RU" sz="1100">
                        <a:effectLst/>
                        <a:latin typeface="Calibri"/>
                        <a:ea typeface="Calibri"/>
                        <a:cs typeface="Times New Roman"/>
                      </a:endParaRPr>
                    </a:p>
                  </a:txBody>
                  <a:tcPr marL="68580" marR="68580" marT="0" marB="0"/>
                </a:tc>
                <a:tc hMerge="1">
                  <a:txBody>
                    <a:bodyPr/>
                    <a:lstStyle/>
                    <a:p>
                      <a:pPr algn="r">
                        <a:lnSpc>
                          <a:spcPct val="107000"/>
                        </a:lnSpc>
                        <a:spcAft>
                          <a:spcPts val="0"/>
                        </a:spcAft>
                      </a:pPr>
                      <a:endParaRPr lang="ru-RU" sz="1100">
                        <a:effectLst/>
                        <a:latin typeface="Calibri"/>
                        <a:ea typeface="Calibri"/>
                        <a:cs typeface="Times New Roman"/>
                      </a:endParaRPr>
                    </a:p>
                  </a:txBody>
                  <a:tcPr marL="68580" marR="68580" marT="0" marB="0"/>
                </a:tc>
                <a:tc hMerge="1">
                  <a:txBody>
                    <a:bodyPr/>
                    <a:lstStyle/>
                    <a:p>
                      <a:pPr algn="r">
                        <a:lnSpc>
                          <a:spcPct val="107000"/>
                        </a:lnSpc>
                        <a:spcAft>
                          <a:spcPts val="0"/>
                        </a:spcAft>
                      </a:pPr>
                      <a:endParaRPr lang="ru-RU" sz="110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გორი</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125 692</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გორმედი</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ხაშური</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52 603</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სურ.ფ.საავ</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r>
                        <a:rPr lang="ka-GE" sz="1150">
                          <a:solidFill>
                            <a:srgbClr val="000000"/>
                          </a:solidFill>
                          <a:effectLst/>
                          <a:latin typeface="Sylfaen"/>
                          <a:ea typeface="Times New Roman"/>
                          <a:cs typeface="Calibri"/>
                        </a:rPr>
                        <a:t> </a:t>
                      </a:r>
                      <a:r>
                        <a:rPr lang="ka-GE" sz="1150">
                          <a:solidFill>
                            <a:srgbClr val="000000"/>
                          </a:solidFill>
                          <a:effectLst/>
                          <a:latin typeface="Sylfaen"/>
                          <a:ea typeface="Times New Roman"/>
                          <a:cs typeface="Sylfaen"/>
                        </a:rPr>
                        <a:t>სურამი</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ქარელი</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41 316</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გორმედი</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კასპი</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43 771</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გორმედი</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91440">
                <a:tc>
                  <a:txBody>
                    <a:bodyPr/>
                    <a:lstStyle/>
                    <a:p>
                      <a:pPr>
                        <a:lnSpc>
                          <a:spcPct val="100000"/>
                        </a:lnSpc>
                        <a:spcAft>
                          <a:spcPts val="0"/>
                        </a:spcAft>
                      </a:pPr>
                      <a:r>
                        <a:rPr lang="ka-GE" sz="1200" b="1">
                          <a:solidFill>
                            <a:srgbClr val="C00000"/>
                          </a:solidFill>
                          <a:effectLst/>
                          <a:latin typeface="Sylfaen"/>
                          <a:ea typeface="Times New Roman"/>
                          <a:cs typeface="Times New Roman"/>
                        </a:rPr>
                        <a:t>სულ შიდა</a:t>
                      </a:r>
                      <a:r>
                        <a:rPr lang="ka-GE" sz="1200" b="1" baseline="0">
                          <a:solidFill>
                            <a:srgbClr val="C00000"/>
                          </a:solidFill>
                          <a:effectLst/>
                          <a:latin typeface="Sylfaen"/>
                          <a:ea typeface="Times New Roman"/>
                          <a:cs typeface="Times New Roman"/>
                        </a:rPr>
                        <a:t> ქართლი</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a:lnSpc>
                          <a:spcPct val="107000"/>
                        </a:lnSpc>
                        <a:spcAft>
                          <a:spcPts val="0"/>
                        </a:spcAft>
                      </a:pPr>
                      <a:r>
                        <a:rPr lang="ka-GE" sz="1200" b="1">
                          <a:solidFill>
                            <a:srgbClr val="C00000"/>
                          </a:solidFill>
                          <a:effectLst/>
                          <a:latin typeface="Sylfaen"/>
                          <a:ea typeface="Times New Roman"/>
                          <a:cs typeface="Times New Roman"/>
                        </a:rPr>
                        <a:t>263 382</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nSpc>
                          <a:spcPct val="107000"/>
                        </a:lnSpc>
                        <a:spcAft>
                          <a:spcPts val="0"/>
                        </a:spcAft>
                      </a:pPr>
                      <a:r>
                        <a:rPr lang="ka-GE" sz="1150" b="1">
                          <a:solidFill>
                            <a:srgbClr val="C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400" b="1">
                          <a:solidFill>
                            <a:srgbClr val="C00000"/>
                          </a:solidFill>
                          <a:effectLst/>
                          <a:latin typeface="Sylfaen"/>
                          <a:ea typeface="Times New Roman"/>
                          <a:cs typeface="Times New Roman"/>
                        </a:rPr>
                        <a:t>2</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400" b="1">
                          <a:solidFill>
                            <a:srgbClr val="C00000"/>
                          </a:solidFill>
                          <a:effectLst/>
                          <a:latin typeface="Sylfaen"/>
                          <a:ea typeface="Times New Roman"/>
                          <a:cs typeface="Calibri"/>
                        </a:rPr>
                        <a:t>4</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14"/>
                  </a:ext>
                </a:extLst>
              </a:tr>
              <a:tr h="243840">
                <a:tc gridSpan="5">
                  <a:txBody>
                    <a:bodyPr/>
                    <a:lstStyle/>
                    <a:p>
                      <a:pPr algn="ctr">
                        <a:lnSpc>
                          <a:spcPct val="100000"/>
                        </a:lnSpc>
                        <a:spcAft>
                          <a:spcPts val="0"/>
                        </a:spcAft>
                      </a:pPr>
                      <a:r>
                        <a:rPr lang="ka-GE" sz="1300" b="1">
                          <a:solidFill>
                            <a:srgbClr val="000000"/>
                          </a:solidFill>
                          <a:effectLst/>
                          <a:latin typeface="Sylfaen"/>
                          <a:ea typeface="Times New Roman"/>
                          <a:cs typeface="Times New Roman"/>
                        </a:rPr>
                        <a:t>ქვემო ქართლი</a:t>
                      </a:r>
                      <a:endParaRPr lang="ru-RU" sz="1300">
                        <a:effectLst/>
                        <a:latin typeface="Calibri"/>
                        <a:ea typeface="Calibri"/>
                        <a:cs typeface="Times New Roman"/>
                      </a:endParaRPr>
                    </a:p>
                  </a:txBody>
                  <a:tcPr marL="48709" marR="48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5"/>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რუსთავი</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125 103</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რუს.ფ/ჯ ც</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გარდაბანი</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81 876</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რუს.ფ/ჯ ც</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მარნეული</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104 300</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რუს.ფ/ჯ ც</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ბოლნისი</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53 590</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რუს.ფ/ჯ ც</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დმანისი</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19 141</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რუს.ფ/ჯ ც</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წალკა</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18 849</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რუს.ფ/ჯ ც</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1"/>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თეთრიწყარო</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21 127</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რუს.ფ/ჯ ც</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91440">
                <a:tc>
                  <a:txBody>
                    <a:bodyPr/>
                    <a:lstStyle/>
                    <a:p>
                      <a:pPr>
                        <a:lnSpc>
                          <a:spcPct val="100000"/>
                        </a:lnSpc>
                        <a:spcAft>
                          <a:spcPts val="0"/>
                        </a:spcAft>
                      </a:pPr>
                      <a:r>
                        <a:rPr lang="ka-GE" sz="1200" b="1">
                          <a:solidFill>
                            <a:srgbClr val="C00000"/>
                          </a:solidFill>
                          <a:effectLst/>
                          <a:latin typeface="Sylfaen"/>
                          <a:ea typeface="Times New Roman"/>
                          <a:cs typeface="Times New Roman"/>
                        </a:rPr>
                        <a:t>სულ ქვემო ქართლი</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a:lnSpc>
                          <a:spcPct val="107000"/>
                        </a:lnSpc>
                        <a:spcAft>
                          <a:spcPts val="0"/>
                        </a:spcAft>
                      </a:pPr>
                      <a:r>
                        <a:rPr lang="ka-GE" sz="1200" b="1">
                          <a:solidFill>
                            <a:srgbClr val="C00000"/>
                          </a:solidFill>
                          <a:effectLst/>
                          <a:latin typeface="Sylfaen"/>
                          <a:ea typeface="Times New Roman"/>
                          <a:cs typeface="Times New Roman"/>
                        </a:rPr>
                        <a:t>423 986</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nSpc>
                          <a:spcPct val="107000"/>
                        </a:lnSpc>
                        <a:spcAft>
                          <a:spcPts val="0"/>
                        </a:spcAft>
                      </a:pPr>
                      <a:r>
                        <a:rPr lang="ka-GE" sz="1150" b="1">
                          <a:solidFill>
                            <a:srgbClr val="C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400" b="1">
                          <a:solidFill>
                            <a:srgbClr val="C00000"/>
                          </a:solidFill>
                          <a:effectLst/>
                          <a:latin typeface="Sylfaen"/>
                          <a:ea typeface="Times New Roman"/>
                          <a:cs typeface="Times New Roman"/>
                        </a:rPr>
                        <a:t>2</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400" b="1">
                          <a:solidFill>
                            <a:srgbClr val="C00000"/>
                          </a:solidFill>
                          <a:effectLst/>
                          <a:latin typeface="Sylfaen"/>
                          <a:ea typeface="Times New Roman"/>
                          <a:cs typeface="Calibri"/>
                        </a:rPr>
                        <a:t>5</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3430597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
            <a:ext cx="8229600" cy="457200"/>
          </a:xfrm>
        </p:spPr>
        <p:txBody>
          <a:bodyPr>
            <a:noAutofit/>
          </a:bodyPr>
          <a:lstStyle/>
          <a:p>
            <a:pPr algn="ctr"/>
            <a:r>
              <a:rPr lang="ka-GE" sz="1400" b="1" dirty="0">
                <a:solidFill>
                  <a:srgbClr val="2F5496"/>
                </a:solidFill>
              </a:rPr>
              <a:t>სათემო ფსიქიკური ჯანდაცვის ამბულატორიული სერვისის ლოკაცია რეგიონების მიხედვით  </a:t>
            </a:r>
            <a:r>
              <a:rPr lang="ka-GE" sz="1400" dirty="0">
                <a:solidFill>
                  <a:srgbClr val="2F5496"/>
                </a:solidFill>
              </a:rPr>
              <a:t>(4)</a:t>
            </a:r>
            <a:endParaRPr lang="ru-RU" sz="1400" dirty="0">
              <a:solidFill>
                <a:schemeClr val="tx2">
                  <a:lumMod val="60000"/>
                  <a:lumOff val="40000"/>
                </a:schemeClr>
              </a:solidFill>
            </a:endParaRPr>
          </a:p>
        </p:txBody>
      </p:sp>
      <p:graphicFrame>
        <p:nvGraphicFramePr>
          <p:cNvPr id="8" name="Content Placeholder 7"/>
          <p:cNvGraphicFramePr>
            <a:graphicFrameLocks noGrp="1"/>
          </p:cNvGraphicFramePr>
          <p:nvPr>
            <p:ph idx="1"/>
            <p:extLst/>
          </p:nvPr>
        </p:nvGraphicFramePr>
        <p:xfrm>
          <a:off x="2209800" y="685800"/>
          <a:ext cx="8001000" cy="4114800"/>
        </p:xfrm>
        <a:graphic>
          <a:graphicData uri="http://schemas.openxmlformats.org/drawingml/2006/table">
            <a:tbl>
              <a:tblPr firstRow="1" firstCol="1" bandRow="1"/>
              <a:tblGrid>
                <a:gridCol w="2082826">
                  <a:extLst>
                    <a:ext uri="{9D8B030D-6E8A-4147-A177-3AD203B41FA5}">
                      <a16:colId xmlns:a16="http://schemas.microsoft.com/office/drawing/2014/main" val="20000"/>
                    </a:ext>
                  </a:extLst>
                </a:gridCol>
                <a:gridCol w="1326487">
                  <a:extLst>
                    <a:ext uri="{9D8B030D-6E8A-4147-A177-3AD203B41FA5}">
                      <a16:colId xmlns:a16="http://schemas.microsoft.com/office/drawing/2014/main" val="20001"/>
                    </a:ext>
                  </a:extLst>
                </a:gridCol>
                <a:gridCol w="1334904">
                  <a:extLst>
                    <a:ext uri="{9D8B030D-6E8A-4147-A177-3AD203B41FA5}">
                      <a16:colId xmlns:a16="http://schemas.microsoft.com/office/drawing/2014/main" val="20002"/>
                    </a:ext>
                  </a:extLst>
                </a:gridCol>
                <a:gridCol w="1596833">
                  <a:extLst>
                    <a:ext uri="{9D8B030D-6E8A-4147-A177-3AD203B41FA5}">
                      <a16:colId xmlns:a16="http://schemas.microsoft.com/office/drawing/2014/main" val="20003"/>
                    </a:ext>
                  </a:extLst>
                </a:gridCol>
                <a:gridCol w="1659950">
                  <a:extLst>
                    <a:ext uri="{9D8B030D-6E8A-4147-A177-3AD203B41FA5}">
                      <a16:colId xmlns:a16="http://schemas.microsoft.com/office/drawing/2014/main" val="20004"/>
                    </a:ext>
                  </a:extLst>
                </a:gridCol>
              </a:tblGrid>
              <a:tr h="341806">
                <a:tc>
                  <a:txBody>
                    <a:bodyPr/>
                    <a:lstStyle/>
                    <a:p>
                      <a:pPr algn="ctr">
                        <a:lnSpc>
                          <a:spcPct val="107000"/>
                        </a:lnSpc>
                        <a:spcAft>
                          <a:spcPts val="0"/>
                        </a:spcAft>
                      </a:pPr>
                      <a:r>
                        <a:rPr lang="ka-GE" sz="1200" b="1">
                          <a:solidFill>
                            <a:srgbClr val="FFFFFF"/>
                          </a:solidFill>
                          <a:effectLst/>
                          <a:latin typeface="Sylfaen"/>
                          <a:ea typeface="Times New Roman"/>
                          <a:cs typeface="Times New Roman"/>
                        </a:rPr>
                        <a:t>ქალაქი/რაიონი</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a:lnSpc>
                          <a:spcPct val="107000"/>
                        </a:lnSpc>
                        <a:spcAft>
                          <a:spcPts val="0"/>
                        </a:spcAft>
                      </a:pPr>
                      <a:r>
                        <a:rPr lang="ka-GE" sz="1200" b="1">
                          <a:solidFill>
                            <a:srgbClr val="FFFFFF"/>
                          </a:solidFill>
                          <a:effectLst/>
                          <a:latin typeface="Sylfaen"/>
                          <a:ea typeface="Times New Roman"/>
                          <a:cs typeface="Times New Roman"/>
                        </a:rPr>
                        <a:t>მოსახლეობა</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a:lnSpc>
                          <a:spcPct val="107000"/>
                        </a:lnSpc>
                        <a:spcAft>
                          <a:spcPts val="0"/>
                        </a:spcAft>
                      </a:pPr>
                      <a:r>
                        <a:rPr lang="ka-GE" sz="1200" b="1">
                          <a:solidFill>
                            <a:srgbClr val="FFFFFF"/>
                          </a:solidFill>
                          <a:effectLst/>
                          <a:latin typeface="Sylfaen"/>
                          <a:ea typeface="Times New Roman"/>
                          <a:cs typeface="Times New Roman"/>
                        </a:rPr>
                        <a:t>პროვაიდერი</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a:lnSpc>
                          <a:spcPct val="107000"/>
                        </a:lnSpc>
                        <a:spcAft>
                          <a:spcPts val="0"/>
                        </a:spcAft>
                      </a:pPr>
                      <a:r>
                        <a:rPr lang="ka-GE" sz="1200" b="1">
                          <a:solidFill>
                            <a:srgbClr val="FFFFFF"/>
                          </a:solidFill>
                          <a:effectLst/>
                          <a:latin typeface="Sylfaen"/>
                          <a:ea typeface="Times New Roman"/>
                          <a:cs typeface="Times New Roman"/>
                        </a:rPr>
                        <a:t>არსებული ლოკაცია</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ctr">
                        <a:lnSpc>
                          <a:spcPct val="107000"/>
                        </a:lnSpc>
                        <a:spcAft>
                          <a:spcPts val="0"/>
                        </a:spcAft>
                      </a:pPr>
                      <a:r>
                        <a:rPr lang="ka-GE" sz="1200" b="1">
                          <a:solidFill>
                            <a:srgbClr val="FFFFFF"/>
                          </a:solidFill>
                          <a:effectLst/>
                          <a:latin typeface="Sylfaen"/>
                          <a:ea typeface="Times New Roman"/>
                          <a:cs typeface="Times New Roman"/>
                        </a:rPr>
                        <a:t>რეკომენდებული ლოკაცია</a:t>
                      </a:r>
                      <a:endParaRPr lang="ru-RU" sz="1200">
                        <a:effectLst/>
                        <a:latin typeface="Calibri"/>
                        <a:ea typeface="Calibri"/>
                        <a:cs typeface="Times New Roman"/>
                      </a:endParaRPr>
                    </a:p>
                  </a:txBody>
                  <a:tcPr marL="48709" marR="487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extLst>
                  <a:ext uri="{0D108BD9-81ED-4DB2-BD59-A6C34878D82A}">
                    <a16:rowId xmlns:a16="http://schemas.microsoft.com/office/drawing/2014/main" val="10000"/>
                  </a:ext>
                </a:extLst>
              </a:tr>
              <a:tr h="267794">
                <a:tc gridSpan="5">
                  <a:txBody>
                    <a:bodyPr/>
                    <a:lstStyle/>
                    <a:p>
                      <a:pPr algn="ctr">
                        <a:lnSpc>
                          <a:spcPct val="107000"/>
                        </a:lnSpc>
                        <a:spcAft>
                          <a:spcPts val="0"/>
                        </a:spcAft>
                      </a:pPr>
                      <a:r>
                        <a:rPr lang="ka-GE" sz="1300" b="1">
                          <a:effectLst/>
                          <a:latin typeface="Calibri"/>
                          <a:ea typeface="Calibri"/>
                          <a:cs typeface="Times New Roman"/>
                        </a:rPr>
                        <a:t>კახეთი</a:t>
                      </a:r>
                      <a:endParaRPr lang="ru-RU" sz="1300" b="1">
                        <a:effectLst/>
                        <a:latin typeface="Calibri"/>
                        <a:ea typeface="Calibri"/>
                        <a:cs typeface="Times New Roman"/>
                      </a:endParaRPr>
                    </a:p>
                  </a:txBody>
                  <a:tcPr marL="48709" marR="487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თელავი</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58 350</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თელ. ფ/ნ დ</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გურჯაანი</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54 337</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თელ. ფ/ნ დ</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ყვარელი</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29 827</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თელ. ფ/ნ დ</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ახმეტა</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31 461</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თელ. ფ/ნ დ</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სიღნაღი</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29 948</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არქიმედეს.კლ</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დედოფლისწყარო</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21 221</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არქიმედეს.კლ</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ლაგოდეხი</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41 678</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არქიმედეს.კლ</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საგარეჯო</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51 761</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ფ/ჯ/ნ/პ/</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91440">
                <a:tc>
                  <a:txBody>
                    <a:bodyPr/>
                    <a:lstStyle/>
                    <a:p>
                      <a:pPr>
                        <a:lnSpc>
                          <a:spcPct val="107000"/>
                        </a:lnSpc>
                        <a:spcAft>
                          <a:spcPts val="0"/>
                        </a:spcAft>
                      </a:pPr>
                      <a:r>
                        <a:rPr lang="ka-GE" sz="1200" b="1">
                          <a:solidFill>
                            <a:srgbClr val="C00000"/>
                          </a:solidFill>
                          <a:effectLst/>
                          <a:latin typeface="Sylfaen"/>
                          <a:ea typeface="Times New Roman"/>
                          <a:cs typeface="Times New Roman"/>
                        </a:rPr>
                        <a:t>სულ კახეთი</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a:lnSpc>
                          <a:spcPct val="107000"/>
                        </a:lnSpc>
                        <a:spcAft>
                          <a:spcPts val="0"/>
                        </a:spcAft>
                      </a:pPr>
                      <a:r>
                        <a:rPr lang="ka-GE" sz="1200" b="1">
                          <a:solidFill>
                            <a:srgbClr val="C00000"/>
                          </a:solidFill>
                          <a:effectLst/>
                          <a:latin typeface="Sylfaen"/>
                          <a:ea typeface="Times New Roman"/>
                          <a:cs typeface="Times New Roman"/>
                        </a:rPr>
                        <a:t>318 583</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nSpc>
                          <a:spcPct val="107000"/>
                        </a:lnSpc>
                        <a:spcAft>
                          <a:spcPts val="0"/>
                        </a:spcAft>
                      </a:pPr>
                      <a:r>
                        <a:rPr lang="ka-GE" sz="1150" b="1">
                          <a:solidFill>
                            <a:srgbClr val="C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400" b="1">
                          <a:solidFill>
                            <a:srgbClr val="C00000"/>
                          </a:solidFill>
                          <a:effectLst/>
                          <a:latin typeface="Sylfaen"/>
                          <a:ea typeface="Times New Roman"/>
                          <a:cs typeface="Times New Roman"/>
                        </a:rPr>
                        <a:t>5</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400" b="1">
                          <a:solidFill>
                            <a:srgbClr val="C00000"/>
                          </a:solidFill>
                          <a:effectLst/>
                          <a:latin typeface="Sylfaen"/>
                          <a:ea typeface="Times New Roman"/>
                          <a:cs typeface="Times New Roman"/>
                        </a:rPr>
                        <a:t>6</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10"/>
                  </a:ext>
                </a:extLst>
              </a:tr>
              <a:tr h="245759">
                <a:tc gridSpan="5">
                  <a:txBody>
                    <a:bodyPr/>
                    <a:lstStyle/>
                    <a:p>
                      <a:pPr algn="ctr">
                        <a:lnSpc>
                          <a:spcPct val="107000"/>
                        </a:lnSpc>
                        <a:spcAft>
                          <a:spcPts val="0"/>
                        </a:spcAft>
                      </a:pPr>
                      <a:r>
                        <a:rPr lang="ka-GE" sz="1300" b="1">
                          <a:effectLst/>
                          <a:latin typeface="Calibri"/>
                          <a:ea typeface="Calibri"/>
                          <a:cs typeface="Times New Roman"/>
                        </a:rPr>
                        <a:t>მცხეთა-მთიანეთი</a:t>
                      </a:r>
                      <a:endParaRPr lang="ru-RU" sz="1300" b="1">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pPr algn="ctr">
                        <a:lnSpc>
                          <a:spcPct val="107000"/>
                        </a:lnSpc>
                        <a:spcAft>
                          <a:spcPts val="0"/>
                        </a:spcAft>
                      </a:pPr>
                      <a:endParaRPr lang="ru-RU" sz="1100">
                        <a:effectLst/>
                        <a:latin typeface="Calibri"/>
                        <a:ea typeface="Calibri"/>
                        <a:cs typeface="Times New Roman"/>
                      </a:endParaRPr>
                    </a:p>
                  </a:txBody>
                  <a:tcPr marL="68580" marR="68580" marT="0" marB="0"/>
                </a:tc>
                <a:tc hMerge="1">
                  <a:txBody>
                    <a:bodyPr/>
                    <a:lstStyle/>
                    <a:p>
                      <a:pPr>
                        <a:lnSpc>
                          <a:spcPct val="107000"/>
                        </a:lnSpc>
                        <a:spcAft>
                          <a:spcPts val="0"/>
                        </a:spcAft>
                      </a:pPr>
                      <a:endParaRPr lang="ru-RU" sz="1100">
                        <a:effectLst/>
                        <a:latin typeface="Calibri"/>
                        <a:ea typeface="Calibri"/>
                        <a:cs typeface="Times New Roman"/>
                      </a:endParaRPr>
                    </a:p>
                  </a:txBody>
                  <a:tcPr marL="68580" marR="68580" marT="0" marB="0"/>
                </a:tc>
                <a:tc hMerge="1">
                  <a:txBody>
                    <a:bodyPr/>
                    <a:lstStyle/>
                    <a:p>
                      <a:pPr algn="r">
                        <a:lnSpc>
                          <a:spcPct val="107000"/>
                        </a:lnSpc>
                        <a:spcAft>
                          <a:spcPts val="0"/>
                        </a:spcAft>
                      </a:pPr>
                      <a:endParaRPr lang="ru-RU" sz="1100">
                        <a:effectLst/>
                        <a:latin typeface="Calibri"/>
                        <a:ea typeface="Calibri"/>
                        <a:cs typeface="Times New Roman"/>
                      </a:endParaRPr>
                    </a:p>
                  </a:txBody>
                  <a:tcPr marL="68580" marR="68580" marT="0" marB="0"/>
                </a:tc>
                <a:tc hMerge="1">
                  <a:txBody>
                    <a:bodyPr/>
                    <a:lstStyle/>
                    <a:p>
                      <a:pPr algn="r">
                        <a:lnSpc>
                          <a:spcPct val="107000"/>
                        </a:lnSpc>
                        <a:spcAft>
                          <a:spcPts val="0"/>
                        </a:spcAft>
                      </a:pPr>
                      <a:endParaRPr lang="ru-RU" sz="1100">
                        <a:effectLst/>
                        <a:latin typeface="Calibri"/>
                        <a:ea typeface="Calibri"/>
                        <a:cs typeface="Times New Roman"/>
                      </a:endParaRPr>
                    </a:p>
                  </a:txBody>
                  <a:tcPr marL="68580" marR="68580" marT="0" marB="0"/>
                </a:tc>
                <a:extLst>
                  <a:ext uri="{0D108BD9-81ED-4DB2-BD59-A6C34878D82A}">
                    <a16:rowId xmlns:a16="http://schemas.microsoft.com/office/drawing/2014/main" val="10011"/>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მცხეთა</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55 651</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მც.პ/ჯ/ც</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დუშეთი</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25 659</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მც.პ/ჯ/ც</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ყაზბეგი</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3 795</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მც.პ/ჯ/ც</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91440">
                <a:tc>
                  <a:txBody>
                    <a:bodyPr/>
                    <a:lstStyle/>
                    <a:p>
                      <a:pPr>
                        <a:lnSpc>
                          <a:spcPct val="107000"/>
                        </a:lnSpc>
                        <a:spcAft>
                          <a:spcPts val="0"/>
                        </a:spcAft>
                      </a:pPr>
                      <a:r>
                        <a:rPr lang="ka-GE" sz="1150">
                          <a:solidFill>
                            <a:srgbClr val="000000"/>
                          </a:solidFill>
                          <a:effectLst/>
                          <a:latin typeface="Sylfaen"/>
                          <a:ea typeface="Times New Roman"/>
                          <a:cs typeface="Times New Roman"/>
                        </a:rPr>
                        <a:t>თიანეთი</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ka-GE" sz="1200">
                          <a:solidFill>
                            <a:srgbClr val="000000"/>
                          </a:solidFill>
                          <a:effectLst/>
                          <a:latin typeface="Sylfaen"/>
                          <a:ea typeface="Times New Roman"/>
                          <a:cs typeface="Times New Roman"/>
                        </a:rPr>
                        <a:t>9 468</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70C0"/>
                          </a:solidFill>
                          <a:effectLst/>
                          <a:latin typeface="Sylfaen"/>
                          <a:ea typeface="Times New Roman"/>
                          <a:cs typeface="Times New Roman"/>
                        </a:rPr>
                        <a:t>მც.პ/ჯ/ც</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ka-GE" sz="1150">
                          <a:solidFill>
                            <a:srgbClr val="0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ka-GE" sz="1150">
                          <a:solidFill>
                            <a:srgbClr val="000000"/>
                          </a:solidFill>
                          <a:effectLst/>
                          <a:latin typeface="Times New Roman"/>
                          <a:ea typeface="Times New Roman"/>
                          <a:cs typeface="Times New Roman"/>
                        </a:rPr>
                        <a:t>⌂</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252066">
                <a:tc>
                  <a:txBody>
                    <a:bodyPr/>
                    <a:lstStyle/>
                    <a:p>
                      <a:pPr>
                        <a:lnSpc>
                          <a:spcPct val="107000"/>
                        </a:lnSpc>
                        <a:spcAft>
                          <a:spcPts val="0"/>
                        </a:spcAft>
                      </a:pPr>
                      <a:r>
                        <a:rPr lang="ka-GE" sz="1200" b="1">
                          <a:solidFill>
                            <a:srgbClr val="C00000"/>
                          </a:solidFill>
                          <a:effectLst/>
                          <a:latin typeface="Sylfaen"/>
                          <a:ea typeface="Times New Roman"/>
                          <a:cs typeface="Times New Roman"/>
                        </a:rPr>
                        <a:t>სულ მცხეთა-მთიანეთი</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ctr">
                        <a:lnSpc>
                          <a:spcPct val="107000"/>
                        </a:lnSpc>
                        <a:spcAft>
                          <a:spcPts val="0"/>
                        </a:spcAft>
                      </a:pPr>
                      <a:r>
                        <a:rPr lang="ka-GE" sz="1200" b="1">
                          <a:solidFill>
                            <a:srgbClr val="C00000"/>
                          </a:solidFill>
                          <a:effectLst/>
                          <a:latin typeface="Sylfaen"/>
                          <a:ea typeface="Times New Roman"/>
                          <a:cs typeface="Times New Roman"/>
                        </a:rPr>
                        <a:t>94 573</a:t>
                      </a:r>
                      <a:endParaRPr lang="ru-RU" sz="12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nSpc>
                          <a:spcPct val="107000"/>
                        </a:lnSpc>
                        <a:spcAft>
                          <a:spcPts val="0"/>
                        </a:spcAft>
                      </a:pPr>
                      <a:r>
                        <a:rPr lang="ka-GE" sz="1150" b="1">
                          <a:solidFill>
                            <a:srgbClr val="C00000"/>
                          </a:solidFill>
                          <a:effectLst/>
                          <a:latin typeface="Sylfaen"/>
                          <a:ea typeface="Times New Roman"/>
                          <a:cs typeface="Times New Roman"/>
                        </a:rPr>
                        <a:t> </a:t>
                      </a:r>
                      <a:endParaRPr lang="ru-RU" sz="115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400" b="1">
                          <a:solidFill>
                            <a:srgbClr val="C00000"/>
                          </a:solidFill>
                          <a:effectLst/>
                          <a:latin typeface="Sylfaen"/>
                          <a:ea typeface="Times New Roman"/>
                          <a:cs typeface="Times New Roman"/>
                        </a:rPr>
                        <a:t>2</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tc>
                  <a:txBody>
                    <a:bodyPr/>
                    <a:lstStyle/>
                    <a:p>
                      <a:pPr algn="r">
                        <a:lnSpc>
                          <a:spcPct val="107000"/>
                        </a:lnSpc>
                        <a:spcAft>
                          <a:spcPts val="0"/>
                        </a:spcAft>
                      </a:pPr>
                      <a:r>
                        <a:rPr lang="ka-GE" sz="1400" b="1">
                          <a:solidFill>
                            <a:srgbClr val="C00000"/>
                          </a:solidFill>
                          <a:effectLst/>
                          <a:latin typeface="Sylfaen"/>
                          <a:ea typeface="Times New Roman"/>
                          <a:cs typeface="Times New Roman"/>
                        </a:rPr>
                        <a:t>4</a:t>
                      </a:r>
                      <a:endParaRPr lang="ru-RU" sz="14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16"/>
                  </a:ext>
                </a:extLst>
              </a:tr>
              <a:tr h="381000">
                <a:tc>
                  <a:txBody>
                    <a:bodyPr/>
                    <a:lstStyle/>
                    <a:p>
                      <a:pPr>
                        <a:lnSpc>
                          <a:spcPct val="107000"/>
                        </a:lnSpc>
                        <a:spcAft>
                          <a:spcPts val="0"/>
                        </a:spcAft>
                      </a:pPr>
                      <a:r>
                        <a:rPr lang="ka-GE" sz="1400" b="1">
                          <a:solidFill>
                            <a:srgbClr val="FFFFFF"/>
                          </a:solidFill>
                          <a:effectLst/>
                          <a:latin typeface="Sylfaen"/>
                          <a:ea typeface="Times New Roman"/>
                          <a:cs typeface="Times New Roman"/>
                        </a:rPr>
                        <a:t>სულ საქართველოში </a:t>
                      </a:r>
                      <a:endParaRPr lang="ru-RU"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r">
                        <a:lnSpc>
                          <a:spcPct val="107000"/>
                        </a:lnSpc>
                        <a:spcAft>
                          <a:spcPts val="0"/>
                        </a:spcAft>
                      </a:pPr>
                      <a:r>
                        <a:rPr lang="ka-GE" sz="1400" b="1">
                          <a:solidFill>
                            <a:srgbClr val="FFFFFF"/>
                          </a:solidFill>
                          <a:effectLst/>
                          <a:latin typeface="Sylfaen"/>
                          <a:ea typeface="Times New Roman"/>
                          <a:cs typeface="Times New Roman"/>
                        </a:rPr>
                        <a:t>3 713 804</a:t>
                      </a:r>
                      <a:endParaRPr lang="ru-RU"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nSpc>
                          <a:spcPct val="107000"/>
                        </a:lnSpc>
                        <a:spcAft>
                          <a:spcPts val="0"/>
                        </a:spcAft>
                      </a:pPr>
                      <a:r>
                        <a:rPr lang="ka-GE" sz="1400" b="1">
                          <a:solidFill>
                            <a:srgbClr val="FFFFFF"/>
                          </a:solidFill>
                          <a:effectLst/>
                          <a:latin typeface="Sylfaen"/>
                          <a:ea typeface="Times New Roman"/>
                          <a:cs typeface="Times New Roman"/>
                        </a:rPr>
                        <a:t> </a:t>
                      </a:r>
                      <a:endParaRPr lang="ru-RU"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r">
                        <a:lnSpc>
                          <a:spcPct val="107000"/>
                        </a:lnSpc>
                        <a:spcAft>
                          <a:spcPts val="0"/>
                        </a:spcAft>
                      </a:pPr>
                      <a:r>
                        <a:rPr lang="ka-GE" sz="1400" b="1">
                          <a:solidFill>
                            <a:srgbClr val="FFFFFF"/>
                          </a:solidFill>
                          <a:effectLst/>
                          <a:latin typeface="Sylfaen"/>
                          <a:ea typeface="Times New Roman"/>
                          <a:cs typeface="Times New Roman"/>
                        </a:rPr>
                        <a:t>25</a:t>
                      </a:r>
                      <a:endParaRPr lang="ru-RU"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a:txBody>
                    <a:bodyPr/>
                    <a:lstStyle/>
                    <a:p>
                      <a:pPr algn="r">
                        <a:lnSpc>
                          <a:spcPct val="107000"/>
                        </a:lnSpc>
                        <a:spcAft>
                          <a:spcPts val="0"/>
                        </a:spcAft>
                      </a:pPr>
                      <a:r>
                        <a:rPr lang="ka-GE" sz="1400" b="1">
                          <a:solidFill>
                            <a:srgbClr val="FFFFFF"/>
                          </a:solidFill>
                          <a:effectLst/>
                          <a:latin typeface="Sylfaen"/>
                          <a:ea typeface="Times New Roman"/>
                          <a:cs typeface="Times New Roman"/>
                        </a:rPr>
                        <a:t>45</a:t>
                      </a:r>
                      <a:endParaRPr lang="ru-RU" sz="14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2481910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3454</Words>
  <Application>Microsoft Office PowerPoint</Application>
  <PresentationFormat>Widescreen</PresentationFormat>
  <Paragraphs>1254</Paragraphs>
  <Slides>44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Calibri Light</vt:lpstr>
      <vt:lpstr>Sylfaen</vt:lpstr>
      <vt:lpstr>Times New Roman</vt:lpstr>
      <vt:lpstr>Office Theme</vt:lpstr>
      <vt:lpstr>   სამომავლო ხედვა: ფსიქიკური ჯანმრთელობის სერვისების ტერიტორიული განაწილება და ორგანიზაციული მოწყობა  </vt:lpstr>
      <vt:lpstr>სამომავლო ხედვა</vt:lpstr>
      <vt:lpstr>სათემო ფსიქიკური ჯანმრთელობის ამბულატორიული მომსახურება </vt:lpstr>
      <vt:lpstr>წარმატებული ამბულატორიული მომსახურების ინდიკატორებია</vt:lpstr>
      <vt:lpstr>სათემო ამბულატორიული მომსახურების მოწყობისა და ხელმისაწვდომობის სტანდარტი</vt:lpstr>
      <vt:lpstr>არსებული და სასურველი/პროსპექტული სათემო ფსიქიკური ჯანდაცვის ამბულატორიული სერვისის ლოკაცია რეგიონების მიხედვით   (1)</vt:lpstr>
      <vt:lpstr>სათემო ფსიქიკური ჯანდაცვის ამბულატორიული სერვისის ლოკაცია რეგიონების მიხედვით  (2)</vt:lpstr>
      <vt:lpstr>სათემო ფსიქიკური ჯანდაცვის ამბულატორიული სერვისის ლოკაცია რეგიონების მიხედვით  (3)</vt:lpstr>
      <vt:lpstr>სათემო ფსიქიკური ჯანდაცვის ამბულატორიული სერვისის ლოკაცია რეგიონების მიხედვით  (4)</vt:lpstr>
      <vt:lpstr>ადამიანური რესურსები: არსებული და რეკომენდებული</vt:lpstr>
      <vt:lpstr>ადამიანური რესურსები (გაგრძ.)</vt:lpstr>
      <vt:lpstr>ადამიანური რესურსები (გაგრძ.)</vt:lpstr>
      <vt:lpstr>PowerPoint Presentation</vt:lpstr>
      <vt:lpstr>სათემო მობილური გუნდის მომსახურება </vt:lpstr>
      <vt:lpstr>მდგ მომსახურების მოწყობის სტანდარტი</vt:lpstr>
      <vt:lpstr>არსებული და სტანდარტის შესაბამისად სასურველი სათემო მობილური გუნდების ლოკაცია რეგიონების მიხედვით</vt:lpstr>
      <vt:lpstr>ადამიანური რესურსი</vt:lpstr>
      <vt:lpstr>ფსიქიატრიული სტაციონარული მომსახურება </vt:lpstr>
      <vt:lpstr>ფსიქიატრიული სტაციონარული მომსახურება (გაგრძ.)</vt:lpstr>
      <vt:lpstr>ფსიქიატრიული სტაციონარი შემდეგ ძირითად აქტივობებს ახორციელებს </vt:lpstr>
      <vt:lpstr> მწვავე საწოლების რეკომენდებული რაოდენობა 100 000 მოსახლეზე  (ჯანმო, 1996, Eurostatistics 2017)</vt:lpstr>
      <vt:lpstr>მწვავე (სტაციონარული) და ქრონიკული (გრძელვადიანი) საწოლების რაოდენობა</vt:lpstr>
      <vt:lpstr>სტაციონარებში პაციენტთა რაოდენობა და განაწილება, 2018 წ მაისი</vt:lpstr>
      <vt:lpstr>დღეისთვის საწოლების საერთო დატვირთვა</vt:lpstr>
      <vt:lpstr> არსებული და რეკომენდირებული საწოლების ლოკაცია რეგიონების მიხედვით </vt:lpstr>
      <vt:lpstr>სასურველი საწოლ-ფონდი</vt:lpstr>
      <vt:lpstr>ადამიანური რესურსი</vt:lpstr>
      <vt:lpstr> ფსიქიატრიული სტაციონარული მომსახურების მინიმალური საშტატო განაკვეთი</vt:lpstr>
      <vt:lpstr>ფსიქიკური ჯანმრთელობის კრიზისული ინტერვენციის სამსახური მოზრდილთათვის </vt:lpstr>
      <vt:lpstr>კრიზისული ინტერვენციის სამსახური (გაგრძ.)</vt:lpstr>
      <vt:lpstr> რეკომენდებული კრიზისული ინტერვენციის გუნდების რაოდენობა და ლოკაცია</vt:lpstr>
      <vt:lpstr>კრიზისული ინტერვენციის გუნდი </vt:lpstr>
      <vt:lpstr>ფსიქიკური აშლილობის მქონე   პირთა საცხოვრისით მომსახურება </vt:lpstr>
      <vt:lpstr>საცხოვრისი - რეფორმის სტრატეგიული კომპონენტი</vt:lpstr>
      <vt:lpstr>საცხოვრისის სამიზნე ჯგუფები</vt:lpstr>
      <vt:lpstr>საცხოვრისის მომსახურების ინტენსივობა</vt:lpstr>
      <vt:lpstr>საცხოვრისის ფორმები </vt:lpstr>
      <vt:lpstr>ზრუნვის სახლი</vt:lpstr>
      <vt:lpstr>დაცული საცხოვრებელი (საოჯახო ტიპის სახლები) </vt:lpstr>
      <vt:lpstr>საცხოვრისის ძირითადი აქტივობები</vt:lpstr>
      <vt:lpstr>წარმატებული საცხოვრისის მომსახურების ინდიკატორებია</vt:lpstr>
      <vt:lpstr> ფსიქიატრიულ სტაციონარებში პაციენტების 180 დღეზე მეტი დაყოვნების მაჩვენებელი (2018 წ მაისი)</vt:lpstr>
      <vt:lpstr> რეკომენდებული საცხოვრისების რაოდენობა და ლოკაცია - 116 ადამიანისთვის</vt:lpstr>
      <vt:lpstr>მადლობა ყურადღებისთვის!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სამომავლო ხედვა: ფსიქიკური ჯანმრთელობის სერვისების ტერიტორიული განაწილება და ორგანიზაციული მოწყობა</dc:title>
  <dc:creator>Microsoft Office User</dc:creator>
  <cp:lastModifiedBy>Eka Chkonia</cp:lastModifiedBy>
  <cp:revision>68</cp:revision>
  <dcterms:created xsi:type="dcterms:W3CDTF">2018-06-04T06:19:19Z</dcterms:created>
  <dcterms:modified xsi:type="dcterms:W3CDTF">2018-06-07T07:49:33Z</dcterms:modified>
</cp:coreProperties>
</file>